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1"/>
  </p:sldMasterIdLst>
  <p:notesMasterIdLst>
    <p:notesMasterId r:id="rId34"/>
  </p:notesMasterIdLst>
  <p:handoutMasterIdLst>
    <p:handoutMasterId r:id="rId35"/>
  </p:handoutMasterIdLst>
  <p:sldIdLst>
    <p:sldId id="406" r:id="rId2"/>
    <p:sldId id="407" r:id="rId3"/>
    <p:sldId id="451" r:id="rId4"/>
    <p:sldId id="446" r:id="rId5"/>
    <p:sldId id="445" r:id="rId6"/>
    <p:sldId id="448" r:id="rId7"/>
    <p:sldId id="450" r:id="rId8"/>
    <p:sldId id="405" r:id="rId9"/>
    <p:sldId id="296" r:id="rId10"/>
    <p:sldId id="396" r:id="rId11"/>
    <p:sldId id="404" r:id="rId12"/>
    <p:sldId id="397" r:id="rId13"/>
    <p:sldId id="398" r:id="rId14"/>
    <p:sldId id="401" r:id="rId15"/>
    <p:sldId id="454" r:id="rId16"/>
    <p:sldId id="455" r:id="rId17"/>
    <p:sldId id="453" r:id="rId18"/>
    <p:sldId id="447" r:id="rId19"/>
    <p:sldId id="412" r:id="rId20"/>
    <p:sldId id="413" r:id="rId21"/>
    <p:sldId id="414" r:id="rId22"/>
    <p:sldId id="415" r:id="rId23"/>
    <p:sldId id="434" r:id="rId24"/>
    <p:sldId id="433" r:id="rId25"/>
    <p:sldId id="417" r:id="rId26"/>
    <p:sldId id="418" r:id="rId27"/>
    <p:sldId id="456" r:id="rId28"/>
    <p:sldId id="420" r:id="rId29"/>
    <p:sldId id="426" r:id="rId30"/>
    <p:sldId id="440" r:id="rId31"/>
    <p:sldId id="441" r:id="rId32"/>
    <p:sldId id="444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65C"/>
    <a:srgbClr val="98C0D4"/>
    <a:srgbClr val="006600"/>
    <a:srgbClr val="E2E2E2"/>
    <a:srgbClr val="DEDEDE"/>
    <a:srgbClr val="CBE7C7"/>
    <a:srgbClr val="7C79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/>
    <p:restoredTop sz="87883" autoAdjust="0"/>
  </p:normalViewPr>
  <p:slideViewPr>
    <p:cSldViewPr>
      <p:cViewPr varScale="1">
        <p:scale>
          <a:sx n="114" d="100"/>
          <a:sy n="114" d="100"/>
        </p:scale>
        <p:origin x="210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924" y="-84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nrel.gov/docs/fy10osti/46668.pdf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nrel.gov/docs/fy10osti/46668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8CA49D-6B1D-4741-8D3D-E7FCA4B4A34B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06C5163-F1B9-449D-8693-28031BDD68FD}">
      <dgm:prSet custT="1"/>
      <dgm:spPr/>
      <dgm:t>
        <a:bodyPr/>
        <a:lstStyle/>
        <a:p>
          <a:r>
            <a:rPr lang="en-US" sz="2600" b="1" dirty="0"/>
            <a:t>Renewables Tax Credits</a:t>
          </a:r>
        </a:p>
      </dgm:t>
    </dgm:pt>
    <dgm:pt modelId="{A595A2FD-C386-49A6-93A2-A08705B80389}" type="parTrans" cxnId="{62C921F5-AA4A-4B93-82A1-96C2455267B9}">
      <dgm:prSet/>
      <dgm:spPr/>
      <dgm:t>
        <a:bodyPr/>
        <a:lstStyle/>
        <a:p>
          <a:endParaRPr lang="en-US"/>
        </a:p>
      </dgm:t>
    </dgm:pt>
    <dgm:pt modelId="{CFD34E6B-96A9-4BA1-BF26-BB6D9DAC8A54}" type="sibTrans" cxnId="{62C921F5-AA4A-4B93-82A1-96C2455267B9}">
      <dgm:prSet/>
      <dgm:spPr/>
      <dgm:t>
        <a:bodyPr/>
        <a:lstStyle/>
        <a:p>
          <a:endParaRPr lang="en-US"/>
        </a:p>
      </dgm:t>
    </dgm:pt>
    <dgm:pt modelId="{8C18F807-CAC5-4B69-BBA6-DC7AFD11216A}">
      <dgm:prSet custT="1"/>
      <dgm:spPr/>
      <dgm:t>
        <a:bodyPr/>
        <a:lstStyle/>
        <a:p>
          <a:r>
            <a:rPr lang="en-US" sz="2200" dirty="0"/>
            <a:t>State:    18% of cost when we first started doing projects; now 15%  </a:t>
          </a:r>
          <a:r>
            <a:rPr lang="en-US" sz="2200" b="0" dirty="0"/>
            <a:t>(up to $20,000 commercial)</a:t>
          </a:r>
        </a:p>
      </dgm:t>
    </dgm:pt>
    <dgm:pt modelId="{5FCD2B36-BEA1-4822-8856-ACD853E676D2}" type="parTrans" cxnId="{BA49EC41-D3ED-4A42-82EC-69AAFC72ADCF}">
      <dgm:prSet/>
      <dgm:spPr/>
      <dgm:t>
        <a:bodyPr/>
        <a:lstStyle/>
        <a:p>
          <a:endParaRPr lang="en-US"/>
        </a:p>
      </dgm:t>
    </dgm:pt>
    <dgm:pt modelId="{1952320B-7207-45C9-9BEC-369B520E6A0E}" type="sibTrans" cxnId="{BA49EC41-D3ED-4A42-82EC-69AAFC72ADCF}">
      <dgm:prSet/>
      <dgm:spPr/>
      <dgm:t>
        <a:bodyPr/>
        <a:lstStyle/>
        <a:p>
          <a:endParaRPr lang="en-US"/>
        </a:p>
      </dgm:t>
    </dgm:pt>
    <dgm:pt modelId="{5C7DC2D4-2D23-4F8D-9C71-4B30EB701E9F}">
      <dgm:prSet custT="1"/>
      <dgm:spPr/>
      <dgm:t>
        <a:bodyPr/>
        <a:lstStyle/>
        <a:p>
          <a:r>
            <a:rPr lang="en-US" sz="2600" b="1" dirty="0"/>
            <a:t>But governments cannot receive tax credits so…</a:t>
          </a:r>
        </a:p>
      </dgm:t>
    </dgm:pt>
    <dgm:pt modelId="{B10DC021-0DB0-4CE7-8DAF-6BBEEBE03938}" type="parTrans" cxnId="{CFA3A977-6BD5-49D8-8BB3-091428670B85}">
      <dgm:prSet/>
      <dgm:spPr/>
      <dgm:t>
        <a:bodyPr/>
        <a:lstStyle/>
        <a:p>
          <a:endParaRPr lang="en-US"/>
        </a:p>
      </dgm:t>
    </dgm:pt>
    <dgm:pt modelId="{AE5ABFEF-A123-4DA1-8C06-0111C1E876FD}" type="sibTrans" cxnId="{CFA3A977-6BD5-49D8-8BB3-091428670B85}">
      <dgm:prSet/>
      <dgm:spPr/>
      <dgm:t>
        <a:bodyPr/>
        <a:lstStyle/>
        <a:p>
          <a:endParaRPr lang="en-US"/>
        </a:p>
      </dgm:t>
    </dgm:pt>
    <dgm:pt modelId="{26FECCC2-764F-4E57-AD22-1403638D3774}">
      <dgm:prSet custT="1"/>
      <dgm:spPr/>
      <dgm:t>
        <a:bodyPr/>
        <a:lstStyle/>
        <a:p>
          <a:r>
            <a:rPr lang="en-US" sz="2200" dirty="0"/>
            <a:t>Federal: 30% of cost (through 2019)</a:t>
          </a:r>
        </a:p>
      </dgm:t>
    </dgm:pt>
    <dgm:pt modelId="{34AD4949-58D0-493E-B775-DFB8951A1DF2}" type="parTrans" cxnId="{968D3A95-F13B-47B7-AC97-3BED597F3841}">
      <dgm:prSet/>
      <dgm:spPr/>
      <dgm:t>
        <a:bodyPr/>
        <a:lstStyle/>
        <a:p>
          <a:endParaRPr lang="en-US"/>
        </a:p>
      </dgm:t>
    </dgm:pt>
    <dgm:pt modelId="{20CBC4F6-5CDA-4571-9EA6-C3F818C4B68D}" type="sibTrans" cxnId="{968D3A95-F13B-47B7-AC97-3BED597F3841}">
      <dgm:prSet/>
      <dgm:spPr/>
      <dgm:t>
        <a:bodyPr/>
        <a:lstStyle/>
        <a:p>
          <a:endParaRPr lang="en-US"/>
        </a:p>
      </dgm:t>
    </dgm:pt>
    <dgm:pt modelId="{BE4721F3-8FC5-4608-8750-4D41ED771977}">
      <dgm:prSet custT="1"/>
      <dgm:spPr/>
      <dgm:t>
        <a:bodyPr/>
        <a:lstStyle/>
        <a:p>
          <a:endParaRPr lang="en-US" sz="2200" dirty="0"/>
        </a:p>
      </dgm:t>
    </dgm:pt>
    <dgm:pt modelId="{4F83A690-8B15-4876-8A8A-D75099275323}" type="parTrans" cxnId="{5905E9F5-8F17-46D8-AE6A-E8124FABFF30}">
      <dgm:prSet/>
      <dgm:spPr/>
      <dgm:t>
        <a:bodyPr/>
        <a:lstStyle/>
        <a:p>
          <a:endParaRPr lang="en-US"/>
        </a:p>
      </dgm:t>
    </dgm:pt>
    <dgm:pt modelId="{CB3D9D86-D6FD-442D-B035-8B9283230D94}" type="sibTrans" cxnId="{5905E9F5-8F17-46D8-AE6A-E8124FABFF30}">
      <dgm:prSet/>
      <dgm:spPr/>
      <dgm:t>
        <a:bodyPr/>
        <a:lstStyle/>
        <a:p>
          <a:endParaRPr lang="en-US"/>
        </a:p>
      </dgm:t>
    </dgm:pt>
    <dgm:pt modelId="{28C13E49-64FC-4ED8-B391-89CF248C2EA0}" type="pres">
      <dgm:prSet presAssocID="{DD8CA49D-6B1D-4741-8D3D-E7FCA4B4A34B}" presName="linear" presStyleCnt="0">
        <dgm:presLayoutVars>
          <dgm:dir/>
          <dgm:animLvl val="lvl"/>
          <dgm:resizeHandles val="exact"/>
        </dgm:presLayoutVars>
      </dgm:prSet>
      <dgm:spPr/>
    </dgm:pt>
    <dgm:pt modelId="{E998B5D0-4B29-4407-8BC5-45A056A2C0EB}" type="pres">
      <dgm:prSet presAssocID="{906C5163-F1B9-449D-8693-28031BDD68FD}" presName="parentLin" presStyleCnt="0"/>
      <dgm:spPr/>
    </dgm:pt>
    <dgm:pt modelId="{54D45767-0BFE-4B9A-8054-82C26125EBC6}" type="pres">
      <dgm:prSet presAssocID="{906C5163-F1B9-449D-8693-28031BDD68FD}" presName="parentLeftMargin" presStyleLbl="node1" presStyleIdx="0" presStyleCnt="2"/>
      <dgm:spPr/>
    </dgm:pt>
    <dgm:pt modelId="{A8CB6350-CB2F-4C48-9C3D-340E1F4BA9BA}" type="pres">
      <dgm:prSet presAssocID="{906C5163-F1B9-449D-8693-28031BDD68F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94E71F7-0296-4B19-B01A-4295B181DB52}" type="pres">
      <dgm:prSet presAssocID="{906C5163-F1B9-449D-8693-28031BDD68FD}" presName="negativeSpace" presStyleCnt="0"/>
      <dgm:spPr/>
    </dgm:pt>
    <dgm:pt modelId="{1B0BF872-5CB5-48F6-B274-0D22918C1C13}" type="pres">
      <dgm:prSet presAssocID="{906C5163-F1B9-449D-8693-28031BDD68FD}" presName="childText" presStyleLbl="conFgAcc1" presStyleIdx="0" presStyleCnt="2">
        <dgm:presLayoutVars>
          <dgm:bulletEnabled val="1"/>
        </dgm:presLayoutVars>
      </dgm:prSet>
      <dgm:spPr/>
    </dgm:pt>
    <dgm:pt modelId="{C6D5DC49-44D0-420E-A40A-3F6DA0C5473A}" type="pres">
      <dgm:prSet presAssocID="{CFD34E6B-96A9-4BA1-BF26-BB6D9DAC8A54}" presName="spaceBetweenRectangles" presStyleCnt="0"/>
      <dgm:spPr/>
    </dgm:pt>
    <dgm:pt modelId="{1C92289B-F032-4D2C-A53E-2F459B3B406E}" type="pres">
      <dgm:prSet presAssocID="{5C7DC2D4-2D23-4F8D-9C71-4B30EB701E9F}" presName="parentLin" presStyleCnt="0"/>
      <dgm:spPr/>
    </dgm:pt>
    <dgm:pt modelId="{94052747-A95A-486D-8851-394D870F092F}" type="pres">
      <dgm:prSet presAssocID="{5C7DC2D4-2D23-4F8D-9C71-4B30EB701E9F}" presName="parentLeftMargin" presStyleLbl="node1" presStyleIdx="0" presStyleCnt="2"/>
      <dgm:spPr/>
    </dgm:pt>
    <dgm:pt modelId="{5322ED52-B2C0-4221-A78F-42ED71F97BF9}" type="pres">
      <dgm:prSet presAssocID="{5C7DC2D4-2D23-4F8D-9C71-4B30EB701E9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6764F79-AC7A-44F3-A34D-59A3C18635A0}" type="pres">
      <dgm:prSet presAssocID="{5C7DC2D4-2D23-4F8D-9C71-4B30EB701E9F}" presName="negativeSpace" presStyleCnt="0"/>
      <dgm:spPr/>
    </dgm:pt>
    <dgm:pt modelId="{03C536EE-04E5-407C-B2C5-B2B25C421391}" type="pres">
      <dgm:prSet presAssocID="{5C7DC2D4-2D23-4F8D-9C71-4B30EB701E9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66C7406-723E-473A-8EC8-5C2EAE0F28D1}" type="presOf" srcId="{5C7DC2D4-2D23-4F8D-9C71-4B30EB701E9F}" destId="{5322ED52-B2C0-4221-A78F-42ED71F97BF9}" srcOrd="1" destOrd="0" presId="urn:microsoft.com/office/officeart/2005/8/layout/list1"/>
    <dgm:cxn modelId="{FA6A961A-50CA-4AC5-8138-3A051DE41104}" type="presOf" srcId="{8C18F807-CAC5-4B69-BBA6-DC7AFD11216A}" destId="{1B0BF872-5CB5-48F6-B274-0D22918C1C13}" srcOrd="0" destOrd="1" presId="urn:microsoft.com/office/officeart/2005/8/layout/list1"/>
    <dgm:cxn modelId="{96FD272C-F986-40D6-A83E-4EEB14448866}" type="presOf" srcId="{DD8CA49D-6B1D-4741-8D3D-E7FCA4B4A34B}" destId="{28C13E49-64FC-4ED8-B391-89CF248C2EA0}" srcOrd="0" destOrd="0" presId="urn:microsoft.com/office/officeart/2005/8/layout/list1"/>
    <dgm:cxn modelId="{BA49EC41-D3ED-4A42-82EC-69AAFC72ADCF}" srcId="{906C5163-F1B9-449D-8693-28031BDD68FD}" destId="{8C18F807-CAC5-4B69-BBA6-DC7AFD11216A}" srcOrd="1" destOrd="0" parTransId="{5FCD2B36-BEA1-4822-8856-ACD853E676D2}" sibTransId="{1952320B-7207-45C9-9BEC-369B520E6A0E}"/>
    <dgm:cxn modelId="{FF755346-B0E6-4CC1-A127-2B313132FA34}" type="presOf" srcId="{5C7DC2D4-2D23-4F8D-9C71-4B30EB701E9F}" destId="{94052747-A95A-486D-8851-394D870F092F}" srcOrd="0" destOrd="0" presId="urn:microsoft.com/office/officeart/2005/8/layout/list1"/>
    <dgm:cxn modelId="{B9B49646-FD51-4144-991E-A008FDDB8FDE}" type="presOf" srcId="{906C5163-F1B9-449D-8693-28031BDD68FD}" destId="{54D45767-0BFE-4B9A-8054-82C26125EBC6}" srcOrd="0" destOrd="0" presId="urn:microsoft.com/office/officeart/2005/8/layout/list1"/>
    <dgm:cxn modelId="{CFA3A977-6BD5-49D8-8BB3-091428670B85}" srcId="{DD8CA49D-6B1D-4741-8D3D-E7FCA4B4A34B}" destId="{5C7DC2D4-2D23-4F8D-9C71-4B30EB701E9F}" srcOrd="1" destOrd="0" parTransId="{B10DC021-0DB0-4CE7-8DAF-6BBEEBE03938}" sibTransId="{AE5ABFEF-A123-4DA1-8C06-0111C1E876FD}"/>
    <dgm:cxn modelId="{A3EFE894-0AC3-4357-9E85-42013BA94D53}" type="presOf" srcId="{26FECCC2-764F-4E57-AD22-1403638D3774}" destId="{1B0BF872-5CB5-48F6-B274-0D22918C1C13}" srcOrd="0" destOrd="0" presId="urn:microsoft.com/office/officeart/2005/8/layout/list1"/>
    <dgm:cxn modelId="{968D3A95-F13B-47B7-AC97-3BED597F3841}" srcId="{906C5163-F1B9-449D-8693-28031BDD68FD}" destId="{26FECCC2-764F-4E57-AD22-1403638D3774}" srcOrd="0" destOrd="0" parTransId="{34AD4949-58D0-493E-B775-DFB8951A1DF2}" sibTransId="{20CBC4F6-5CDA-4571-9EA6-C3F818C4B68D}"/>
    <dgm:cxn modelId="{CEC8AAAD-61F5-42F9-AE0E-D29B8AB910BC}" type="presOf" srcId="{BE4721F3-8FC5-4608-8750-4D41ED771977}" destId="{03C536EE-04E5-407C-B2C5-B2B25C421391}" srcOrd="0" destOrd="0" presId="urn:microsoft.com/office/officeart/2005/8/layout/list1"/>
    <dgm:cxn modelId="{5F4B69D9-E678-458F-B05A-3E6AFB9CF02F}" type="presOf" srcId="{906C5163-F1B9-449D-8693-28031BDD68FD}" destId="{A8CB6350-CB2F-4C48-9C3D-340E1F4BA9BA}" srcOrd="1" destOrd="0" presId="urn:microsoft.com/office/officeart/2005/8/layout/list1"/>
    <dgm:cxn modelId="{62C921F5-AA4A-4B93-82A1-96C2455267B9}" srcId="{DD8CA49D-6B1D-4741-8D3D-E7FCA4B4A34B}" destId="{906C5163-F1B9-449D-8693-28031BDD68FD}" srcOrd="0" destOrd="0" parTransId="{A595A2FD-C386-49A6-93A2-A08705B80389}" sibTransId="{CFD34E6B-96A9-4BA1-BF26-BB6D9DAC8A54}"/>
    <dgm:cxn modelId="{5905E9F5-8F17-46D8-AE6A-E8124FABFF30}" srcId="{5C7DC2D4-2D23-4F8D-9C71-4B30EB701E9F}" destId="{BE4721F3-8FC5-4608-8750-4D41ED771977}" srcOrd="0" destOrd="0" parTransId="{4F83A690-8B15-4876-8A8A-D75099275323}" sibTransId="{CB3D9D86-D6FD-442D-B035-8B9283230D94}"/>
    <dgm:cxn modelId="{1E6BE8C6-B6C0-4E9E-8D5F-E32AA840F90D}" type="presParOf" srcId="{28C13E49-64FC-4ED8-B391-89CF248C2EA0}" destId="{E998B5D0-4B29-4407-8BC5-45A056A2C0EB}" srcOrd="0" destOrd="0" presId="urn:microsoft.com/office/officeart/2005/8/layout/list1"/>
    <dgm:cxn modelId="{B5FD106B-53BD-4A5A-A8B0-E343E61D85D4}" type="presParOf" srcId="{E998B5D0-4B29-4407-8BC5-45A056A2C0EB}" destId="{54D45767-0BFE-4B9A-8054-82C26125EBC6}" srcOrd="0" destOrd="0" presId="urn:microsoft.com/office/officeart/2005/8/layout/list1"/>
    <dgm:cxn modelId="{E5B35EFB-EBA2-4037-B5BB-47117ACDEF1F}" type="presParOf" srcId="{E998B5D0-4B29-4407-8BC5-45A056A2C0EB}" destId="{A8CB6350-CB2F-4C48-9C3D-340E1F4BA9BA}" srcOrd="1" destOrd="0" presId="urn:microsoft.com/office/officeart/2005/8/layout/list1"/>
    <dgm:cxn modelId="{26516461-26F1-4419-B7B0-ACDA4CD0E1C8}" type="presParOf" srcId="{28C13E49-64FC-4ED8-B391-89CF248C2EA0}" destId="{094E71F7-0296-4B19-B01A-4295B181DB52}" srcOrd="1" destOrd="0" presId="urn:microsoft.com/office/officeart/2005/8/layout/list1"/>
    <dgm:cxn modelId="{90A93B8F-ABF9-4B79-9B52-2B1A806677F0}" type="presParOf" srcId="{28C13E49-64FC-4ED8-B391-89CF248C2EA0}" destId="{1B0BF872-5CB5-48F6-B274-0D22918C1C13}" srcOrd="2" destOrd="0" presId="urn:microsoft.com/office/officeart/2005/8/layout/list1"/>
    <dgm:cxn modelId="{1E324F97-E142-4D7F-A9FE-2436C1FC5C00}" type="presParOf" srcId="{28C13E49-64FC-4ED8-B391-89CF248C2EA0}" destId="{C6D5DC49-44D0-420E-A40A-3F6DA0C5473A}" srcOrd="3" destOrd="0" presId="urn:microsoft.com/office/officeart/2005/8/layout/list1"/>
    <dgm:cxn modelId="{3A08DB25-32E6-404A-AF35-AF04C45C76D9}" type="presParOf" srcId="{28C13E49-64FC-4ED8-B391-89CF248C2EA0}" destId="{1C92289B-F032-4D2C-A53E-2F459B3B406E}" srcOrd="4" destOrd="0" presId="urn:microsoft.com/office/officeart/2005/8/layout/list1"/>
    <dgm:cxn modelId="{0D665A10-2356-4671-95D6-FC0590E7B077}" type="presParOf" srcId="{1C92289B-F032-4D2C-A53E-2F459B3B406E}" destId="{94052747-A95A-486D-8851-394D870F092F}" srcOrd="0" destOrd="0" presId="urn:microsoft.com/office/officeart/2005/8/layout/list1"/>
    <dgm:cxn modelId="{3489863E-65C5-4A2A-8C66-EEDF3B8DE444}" type="presParOf" srcId="{1C92289B-F032-4D2C-A53E-2F459B3B406E}" destId="{5322ED52-B2C0-4221-A78F-42ED71F97BF9}" srcOrd="1" destOrd="0" presId="urn:microsoft.com/office/officeart/2005/8/layout/list1"/>
    <dgm:cxn modelId="{418BEDE8-C0A1-4D50-AF0F-31C49C8F3DF6}" type="presParOf" srcId="{28C13E49-64FC-4ED8-B391-89CF248C2EA0}" destId="{E6764F79-AC7A-44F3-A34D-59A3C18635A0}" srcOrd="5" destOrd="0" presId="urn:microsoft.com/office/officeart/2005/8/layout/list1"/>
    <dgm:cxn modelId="{A1CCAC2A-748F-498A-BC72-58F2A976EDF2}" type="presParOf" srcId="{28C13E49-64FC-4ED8-B391-89CF248C2EA0}" destId="{03C536EE-04E5-407C-B2C5-B2B25C42139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8CA49D-6B1D-4741-8D3D-E7FCA4B4A34B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6FECCC2-764F-4E57-AD22-1403638D3774}">
      <dgm:prSet custT="1"/>
      <dgm:spPr/>
      <dgm:t>
        <a:bodyPr/>
        <a:lstStyle/>
        <a:p>
          <a:r>
            <a:rPr lang="en-US" sz="2200" b="1" dirty="0"/>
            <a:t>Contract between a taxable company that installs and operates a solar PV (or other energy) system on a purchaser’s premises, and that purchaser buys the power.</a:t>
          </a:r>
        </a:p>
      </dgm:t>
    </dgm:pt>
    <dgm:pt modelId="{34AD4949-58D0-493E-B775-DFB8951A1DF2}" type="parTrans" cxnId="{968D3A95-F13B-47B7-AC97-3BED597F3841}">
      <dgm:prSet/>
      <dgm:spPr/>
      <dgm:t>
        <a:bodyPr/>
        <a:lstStyle/>
        <a:p>
          <a:endParaRPr lang="en-US"/>
        </a:p>
      </dgm:t>
    </dgm:pt>
    <dgm:pt modelId="{20CBC4F6-5CDA-4571-9EA6-C3F818C4B68D}" type="sibTrans" cxnId="{968D3A95-F13B-47B7-AC97-3BED597F3841}">
      <dgm:prSet/>
      <dgm:spPr/>
      <dgm:t>
        <a:bodyPr/>
        <a:lstStyle/>
        <a:p>
          <a:endParaRPr lang="en-US"/>
        </a:p>
      </dgm:t>
    </dgm:pt>
    <dgm:pt modelId="{B6E079F2-285D-4AA0-BF3E-0B4C359336D3}">
      <dgm:prSet custT="1"/>
      <dgm:spPr/>
      <dgm:t>
        <a:bodyPr/>
        <a:lstStyle/>
        <a:p>
          <a:r>
            <a:rPr lang="en-US" sz="2200" dirty="0">
              <a:hlinkClick xmlns:r="http://schemas.openxmlformats.org/officeDocument/2006/relationships" r:id="rId1"/>
            </a:rPr>
            <a:t>NREL PPA Checklist</a:t>
          </a:r>
          <a:r>
            <a:rPr lang="en-US" sz="2200" dirty="0"/>
            <a:t> </a:t>
          </a:r>
        </a:p>
      </dgm:t>
    </dgm:pt>
    <dgm:pt modelId="{04E7BF07-8C84-4F09-ADCD-EAE7B06A1619}" type="sibTrans" cxnId="{E6237B1D-B013-4DC1-89AD-094F42AA4027}">
      <dgm:prSet/>
      <dgm:spPr/>
      <dgm:t>
        <a:bodyPr/>
        <a:lstStyle/>
        <a:p>
          <a:endParaRPr lang="en-US"/>
        </a:p>
      </dgm:t>
    </dgm:pt>
    <dgm:pt modelId="{7D8B70B8-76B9-46CC-999F-B7ADC7C094D2}" type="parTrans" cxnId="{E6237B1D-B013-4DC1-89AD-094F42AA4027}">
      <dgm:prSet/>
      <dgm:spPr/>
      <dgm:t>
        <a:bodyPr/>
        <a:lstStyle/>
        <a:p>
          <a:endParaRPr lang="en-US"/>
        </a:p>
      </dgm:t>
    </dgm:pt>
    <dgm:pt modelId="{28C13E49-64FC-4ED8-B391-89CF248C2EA0}" type="pres">
      <dgm:prSet presAssocID="{DD8CA49D-6B1D-4741-8D3D-E7FCA4B4A34B}" presName="linear" presStyleCnt="0">
        <dgm:presLayoutVars>
          <dgm:dir/>
          <dgm:animLvl val="lvl"/>
          <dgm:resizeHandles val="exact"/>
        </dgm:presLayoutVars>
      </dgm:prSet>
      <dgm:spPr/>
    </dgm:pt>
    <dgm:pt modelId="{7880C979-CC37-4172-882A-D23144362801}" type="pres">
      <dgm:prSet presAssocID="{26FECCC2-764F-4E57-AD22-1403638D3774}" presName="parentLin" presStyleCnt="0"/>
      <dgm:spPr/>
    </dgm:pt>
    <dgm:pt modelId="{E9522CB9-7615-448D-A038-47697E1F2150}" type="pres">
      <dgm:prSet presAssocID="{26FECCC2-764F-4E57-AD22-1403638D3774}" presName="parentLeftMargin" presStyleLbl="node1" presStyleIdx="0" presStyleCnt="1"/>
      <dgm:spPr/>
    </dgm:pt>
    <dgm:pt modelId="{0E7664F8-F9A1-4736-A9C0-1546CD1E513F}" type="pres">
      <dgm:prSet presAssocID="{26FECCC2-764F-4E57-AD22-1403638D3774}" presName="parentText" presStyleLbl="node1" presStyleIdx="0" presStyleCnt="1" custLinFactNeighborX="30435" custLinFactNeighborY="-22291">
        <dgm:presLayoutVars>
          <dgm:chMax val="0"/>
          <dgm:bulletEnabled val="1"/>
        </dgm:presLayoutVars>
      </dgm:prSet>
      <dgm:spPr/>
    </dgm:pt>
    <dgm:pt modelId="{748711F6-F870-4258-9AB0-1A48FF8C4654}" type="pres">
      <dgm:prSet presAssocID="{26FECCC2-764F-4E57-AD22-1403638D3774}" presName="negativeSpace" presStyleCnt="0"/>
      <dgm:spPr/>
    </dgm:pt>
    <dgm:pt modelId="{F8EA15EC-D689-438F-8A18-1A51D15AF07A}" type="pres">
      <dgm:prSet presAssocID="{26FECCC2-764F-4E57-AD22-1403638D3774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E6237B1D-B013-4DC1-89AD-094F42AA4027}" srcId="{26FECCC2-764F-4E57-AD22-1403638D3774}" destId="{B6E079F2-285D-4AA0-BF3E-0B4C359336D3}" srcOrd="0" destOrd="0" parTransId="{7D8B70B8-76B9-46CC-999F-B7ADC7C094D2}" sibTransId="{04E7BF07-8C84-4F09-ADCD-EAE7B06A1619}"/>
    <dgm:cxn modelId="{C0114736-A0E9-4A3A-AB9C-D45347438817}" type="presOf" srcId="{DD8CA49D-6B1D-4741-8D3D-E7FCA4B4A34B}" destId="{28C13E49-64FC-4ED8-B391-89CF248C2EA0}" srcOrd="0" destOrd="0" presId="urn:microsoft.com/office/officeart/2005/8/layout/list1"/>
    <dgm:cxn modelId="{AF5C5C70-1DA7-4965-B955-38EC59F5CC50}" type="presOf" srcId="{26FECCC2-764F-4E57-AD22-1403638D3774}" destId="{0E7664F8-F9A1-4736-A9C0-1546CD1E513F}" srcOrd="1" destOrd="0" presId="urn:microsoft.com/office/officeart/2005/8/layout/list1"/>
    <dgm:cxn modelId="{A8819293-EB41-4373-9C82-E998B2719168}" type="presOf" srcId="{B6E079F2-285D-4AA0-BF3E-0B4C359336D3}" destId="{F8EA15EC-D689-438F-8A18-1A51D15AF07A}" srcOrd="0" destOrd="0" presId="urn:microsoft.com/office/officeart/2005/8/layout/list1"/>
    <dgm:cxn modelId="{968D3A95-F13B-47B7-AC97-3BED597F3841}" srcId="{DD8CA49D-6B1D-4741-8D3D-E7FCA4B4A34B}" destId="{26FECCC2-764F-4E57-AD22-1403638D3774}" srcOrd="0" destOrd="0" parTransId="{34AD4949-58D0-493E-B775-DFB8951A1DF2}" sibTransId="{20CBC4F6-5CDA-4571-9EA6-C3F818C4B68D}"/>
    <dgm:cxn modelId="{6F9666DA-91A5-4FB2-B400-93D1C96A65F7}" type="presOf" srcId="{26FECCC2-764F-4E57-AD22-1403638D3774}" destId="{E9522CB9-7615-448D-A038-47697E1F2150}" srcOrd="0" destOrd="0" presId="urn:microsoft.com/office/officeart/2005/8/layout/list1"/>
    <dgm:cxn modelId="{1C515673-F20B-4A76-9A08-5E9E7F0DB15D}" type="presParOf" srcId="{28C13E49-64FC-4ED8-B391-89CF248C2EA0}" destId="{7880C979-CC37-4172-882A-D23144362801}" srcOrd="0" destOrd="0" presId="urn:microsoft.com/office/officeart/2005/8/layout/list1"/>
    <dgm:cxn modelId="{6A7166F0-AA9C-40A8-9369-44696A7C0E52}" type="presParOf" srcId="{7880C979-CC37-4172-882A-D23144362801}" destId="{E9522CB9-7615-448D-A038-47697E1F2150}" srcOrd="0" destOrd="0" presId="urn:microsoft.com/office/officeart/2005/8/layout/list1"/>
    <dgm:cxn modelId="{6024239C-D973-441E-9B2E-24F3792433AF}" type="presParOf" srcId="{7880C979-CC37-4172-882A-D23144362801}" destId="{0E7664F8-F9A1-4736-A9C0-1546CD1E513F}" srcOrd="1" destOrd="0" presId="urn:microsoft.com/office/officeart/2005/8/layout/list1"/>
    <dgm:cxn modelId="{BBA33D9F-69E7-4451-B9D9-1EB27C608F64}" type="presParOf" srcId="{28C13E49-64FC-4ED8-B391-89CF248C2EA0}" destId="{748711F6-F870-4258-9AB0-1A48FF8C4654}" srcOrd="1" destOrd="0" presId="urn:microsoft.com/office/officeart/2005/8/layout/list1"/>
    <dgm:cxn modelId="{5ED9D39C-BC53-4950-8757-C6D190C54D10}" type="presParOf" srcId="{28C13E49-64FC-4ED8-B391-89CF248C2EA0}" destId="{F8EA15EC-D689-438F-8A18-1A51D15AF07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BF872-5CB5-48F6-B274-0D22918C1C13}">
      <dsp:nvSpPr>
        <dsp:cNvPr id="0" name=""/>
        <dsp:cNvSpPr/>
      </dsp:nvSpPr>
      <dsp:spPr>
        <a:xfrm>
          <a:off x="0" y="624379"/>
          <a:ext cx="6477000" cy="2315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2687" tIns="874776" rIns="502687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Federal: 30% of cost (through 2019)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State:    18% of cost when we first started doing projects; now 15%  </a:t>
          </a:r>
          <a:r>
            <a:rPr lang="en-US" sz="2200" b="0" kern="1200" dirty="0"/>
            <a:t>(up to $20,000 commercial)</a:t>
          </a:r>
        </a:p>
      </dsp:txBody>
      <dsp:txXfrm>
        <a:off x="0" y="624379"/>
        <a:ext cx="6477000" cy="2315250"/>
      </dsp:txXfrm>
    </dsp:sp>
    <dsp:sp modelId="{A8CB6350-CB2F-4C48-9C3D-340E1F4BA9BA}">
      <dsp:nvSpPr>
        <dsp:cNvPr id="0" name=""/>
        <dsp:cNvSpPr/>
      </dsp:nvSpPr>
      <dsp:spPr>
        <a:xfrm>
          <a:off x="323850" y="4459"/>
          <a:ext cx="4533900" cy="1239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371" tIns="0" rIns="171371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Renewables Tax Credits</a:t>
          </a:r>
        </a:p>
      </dsp:txBody>
      <dsp:txXfrm>
        <a:off x="384374" y="64983"/>
        <a:ext cx="4412852" cy="1118792"/>
      </dsp:txXfrm>
    </dsp:sp>
    <dsp:sp modelId="{03C536EE-04E5-407C-B2C5-B2B25C421391}">
      <dsp:nvSpPr>
        <dsp:cNvPr id="0" name=""/>
        <dsp:cNvSpPr/>
      </dsp:nvSpPr>
      <dsp:spPr>
        <a:xfrm>
          <a:off x="0" y="3786349"/>
          <a:ext cx="6477000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2687" tIns="874776" rIns="502687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</dsp:txBody>
      <dsp:txXfrm>
        <a:off x="0" y="3786349"/>
        <a:ext cx="6477000" cy="1058400"/>
      </dsp:txXfrm>
    </dsp:sp>
    <dsp:sp modelId="{5322ED52-B2C0-4221-A78F-42ED71F97BF9}">
      <dsp:nvSpPr>
        <dsp:cNvPr id="0" name=""/>
        <dsp:cNvSpPr/>
      </dsp:nvSpPr>
      <dsp:spPr>
        <a:xfrm>
          <a:off x="323850" y="3166429"/>
          <a:ext cx="4533900" cy="123984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371" tIns="0" rIns="171371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But governments cannot receive tax credits so…</a:t>
          </a:r>
        </a:p>
      </dsp:txBody>
      <dsp:txXfrm>
        <a:off x="384374" y="3226953"/>
        <a:ext cx="4412852" cy="11187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A15EC-D689-438F-8A18-1A51D15AF07A}">
      <dsp:nvSpPr>
        <dsp:cNvPr id="0" name=""/>
        <dsp:cNvSpPr/>
      </dsp:nvSpPr>
      <dsp:spPr>
        <a:xfrm>
          <a:off x="0" y="1944829"/>
          <a:ext cx="7010400" cy="184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4085" tIns="1353820" rIns="544085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hlinkClick xmlns:r="http://schemas.openxmlformats.org/officeDocument/2006/relationships" r:id="rId1"/>
            </a:rPr>
            <a:t>NREL PPA Checklist</a:t>
          </a:r>
          <a:r>
            <a:rPr lang="en-US" sz="2200" kern="1200" dirty="0"/>
            <a:t> </a:t>
          </a:r>
        </a:p>
      </dsp:txBody>
      <dsp:txXfrm>
        <a:off x="0" y="1944829"/>
        <a:ext cx="7010400" cy="1842750"/>
      </dsp:txXfrm>
    </dsp:sp>
    <dsp:sp modelId="{0E7664F8-F9A1-4736-A9C0-1546CD1E513F}">
      <dsp:nvSpPr>
        <dsp:cNvPr id="0" name=""/>
        <dsp:cNvSpPr/>
      </dsp:nvSpPr>
      <dsp:spPr>
        <a:xfrm>
          <a:off x="457200" y="557709"/>
          <a:ext cx="4907280" cy="1918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Contract between a taxable company that installs and operates a solar PV (or other energy) system on a purchaser’s premises, and that purchaser buys the power.</a:t>
          </a:r>
        </a:p>
      </dsp:txBody>
      <dsp:txXfrm>
        <a:off x="550868" y="651377"/>
        <a:ext cx="4719944" cy="1731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5221"/>
          </a:xfrm>
          <a:prstGeom prst="rect">
            <a:avLst/>
          </a:prstGeom>
        </p:spPr>
        <p:txBody>
          <a:bodyPr vert="horz" lIns="91771" tIns="45885" rIns="91771" bIns="4588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5221"/>
          </a:xfrm>
          <a:prstGeom prst="rect">
            <a:avLst/>
          </a:prstGeom>
        </p:spPr>
        <p:txBody>
          <a:bodyPr vert="horz" lIns="91771" tIns="45885" rIns="91771" bIns="4588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2010E3C-AD1B-44A5-AFEB-D3D21D09BEAE}" type="datetimeFigureOut">
              <a:rPr lang="en-US"/>
              <a:pPr>
                <a:defRPr/>
              </a:pPr>
              <a:t>10/31/18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5"/>
            <a:ext cx="3037840" cy="465221"/>
          </a:xfrm>
          <a:prstGeom prst="rect">
            <a:avLst/>
          </a:prstGeom>
        </p:spPr>
        <p:txBody>
          <a:bodyPr vert="horz" lIns="91771" tIns="45885" rIns="91771" bIns="4588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575"/>
            <a:ext cx="3037840" cy="465221"/>
          </a:xfrm>
          <a:prstGeom prst="rect">
            <a:avLst/>
          </a:prstGeom>
        </p:spPr>
        <p:txBody>
          <a:bodyPr vert="horz" lIns="91771" tIns="45885" rIns="91771" bIns="4588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94EC842-7098-4ED8-9167-13B0FB7F88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804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5221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5221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E95C3A-C286-46C6-B709-28B1F6CC2EAA}" type="datetimeFigureOut">
              <a:rPr lang="en-US"/>
              <a:pPr>
                <a:defRPr/>
              </a:pPr>
              <a:t>10/31/18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392"/>
            <a:ext cx="5608320" cy="4182176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5"/>
            <a:ext cx="3037840" cy="465221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575"/>
            <a:ext cx="3037840" cy="465221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C374CAF-54C3-402C-B53D-019620D4B1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8027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655FC7-A4E5-4725-9B0D-9ADA3C60D77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849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60+ homes already</a:t>
            </a:r>
            <a:r>
              <a:rPr lang="en-US" baseline="0" dirty="0"/>
              <a:t> scheduled to get estimates</a:t>
            </a:r>
            <a:endParaRPr lang="en-US" dirty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298CF2-AAE9-4AF5-9362-8A4C1271215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121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aseline="0" dirty="0"/>
              <a:t>Solarize Johnson County had 181 participating households</a:t>
            </a:r>
          </a:p>
          <a:p>
            <a:pPr>
              <a:spcBef>
                <a:spcPct val="0"/>
              </a:spcBef>
            </a:pPr>
            <a:r>
              <a:rPr lang="en-US" baseline="0" dirty="0"/>
              <a:t>.</a:t>
            </a:r>
          </a:p>
          <a:p>
            <a:pPr>
              <a:spcBef>
                <a:spcPct val="0"/>
              </a:spcBef>
            </a:pPr>
            <a:endParaRPr lang="en-US" baseline="0" dirty="0"/>
          </a:p>
          <a:p>
            <a:pPr>
              <a:spcBef>
                <a:spcPct val="0"/>
              </a:spcBef>
            </a:pPr>
            <a:r>
              <a:rPr lang="en-US" baseline="0" dirty="0"/>
              <a:t>In table of figures I’ll highlight two...</a:t>
            </a:r>
          </a:p>
          <a:p>
            <a:pPr>
              <a:spcBef>
                <a:spcPct val="0"/>
              </a:spcBef>
            </a:pPr>
            <a:r>
              <a:rPr lang="en-US" baseline="0" dirty="0"/>
              <a:t>First, in green, for the average household array, you see estimated Year 1 utility savings of nearly $1,150.</a:t>
            </a:r>
          </a:p>
          <a:p>
            <a:pPr>
              <a:spcBef>
                <a:spcPct val="0"/>
              </a:spcBef>
            </a:pPr>
            <a:r>
              <a:rPr lang="en-US" baseline="0" dirty="0"/>
              <a:t>Second, regarding program totals, is the underlined GHG offset amount in pounds – more than 2.6 million</a:t>
            </a:r>
          </a:p>
          <a:p>
            <a:pPr>
              <a:spcBef>
                <a:spcPct val="0"/>
              </a:spcBef>
            </a:pPr>
            <a:r>
              <a:rPr lang="en-US" baseline="0" dirty="0"/>
              <a:t> (CO2 equivalent) for the entire program.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298CF2-AAE9-4AF5-9362-8A4C1271215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738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aseline="0" dirty="0"/>
              <a:t>This nearly 2.6 million </a:t>
            </a:r>
            <a:r>
              <a:rPr lang="en-US" baseline="0" dirty="0" err="1"/>
              <a:t>lbs</a:t>
            </a:r>
            <a:r>
              <a:rPr lang="en-US" baseline="0" dirty="0"/>
              <a:t> of CO2 avoided is </a:t>
            </a:r>
          </a:p>
          <a:p>
            <a:pPr>
              <a:spcBef>
                <a:spcPct val="0"/>
              </a:spcBef>
            </a:pPr>
            <a:r>
              <a:rPr lang="en-US" baseline="0" dirty="0"/>
              <a:t>Like avoiding the emissions of 256 passenger vehicles driven for 1 </a:t>
            </a:r>
            <a:r>
              <a:rPr lang="en-US" baseline="0" dirty="0" err="1"/>
              <a:t>yr</a:t>
            </a:r>
            <a:endParaRPr lang="en-US" baseline="0" dirty="0"/>
          </a:p>
          <a:p>
            <a:pPr>
              <a:spcBef>
                <a:spcPct val="0"/>
              </a:spcBef>
            </a:pPr>
            <a:endParaRPr lang="en-US" baseline="0" dirty="0"/>
          </a:p>
          <a:p>
            <a:pPr>
              <a:spcBef>
                <a:spcPct val="0"/>
              </a:spcBef>
            </a:pPr>
            <a:r>
              <a:rPr lang="en-US" baseline="0" dirty="0"/>
              <a:t>You can get examples like this from an EPA equivalencies calculator</a:t>
            </a:r>
          </a:p>
          <a:p>
            <a:pPr>
              <a:spcBef>
                <a:spcPct val="0"/>
              </a:spcBef>
            </a:pPr>
            <a:r>
              <a:rPr lang="en-US" baseline="0" dirty="0"/>
              <a:t>that is really helpful for showing program success.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298CF2-AAE9-4AF5-9362-8A4C1271215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122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First</a:t>
            </a:r>
            <a:r>
              <a:rPr lang="en-US" baseline="0" dirty="0"/>
              <a:t> of all, we’re glad we participated in this program with MREA.</a:t>
            </a:r>
          </a:p>
          <a:p>
            <a:pPr>
              <a:spcBef>
                <a:spcPct val="0"/>
              </a:spcBef>
            </a:pPr>
            <a:r>
              <a:rPr lang="en-US" baseline="0" dirty="0"/>
              <a:t>In </a:t>
            </a:r>
            <a:r>
              <a:rPr lang="en-US" baseline="0" dirty="0" err="1"/>
              <a:t>add’n</a:t>
            </a:r>
            <a:r>
              <a:rPr lang="en-US" baseline="0" dirty="0"/>
              <a:t> to the practical goal of adding solar arrays to our community</a:t>
            </a:r>
          </a:p>
          <a:p>
            <a:pPr>
              <a:spcBef>
                <a:spcPct val="0"/>
              </a:spcBef>
            </a:pPr>
            <a:endParaRPr lang="en-US" baseline="0" dirty="0"/>
          </a:p>
          <a:p>
            <a:pPr>
              <a:spcBef>
                <a:spcPct val="0"/>
              </a:spcBef>
            </a:pPr>
            <a:r>
              <a:rPr lang="en-US" baseline="0" dirty="0"/>
              <a:t>We were able to engage our residents in sustainability efforts.</a:t>
            </a:r>
          </a:p>
          <a:p>
            <a:pPr>
              <a:spcBef>
                <a:spcPct val="0"/>
              </a:spcBef>
            </a:pPr>
            <a:r>
              <a:rPr lang="en-US" baseline="0" dirty="0"/>
              <a:t>In fact, this was the first county-wide external sustainability project we as a County hosted.</a:t>
            </a:r>
          </a:p>
          <a:p>
            <a:pPr>
              <a:spcBef>
                <a:spcPct val="0"/>
              </a:spcBef>
            </a:pPr>
            <a:endParaRPr lang="en-US" baseline="0" dirty="0"/>
          </a:p>
          <a:p>
            <a:pPr>
              <a:spcBef>
                <a:spcPct val="0"/>
              </a:spcBef>
            </a:pPr>
            <a:r>
              <a:rPr lang="en-US" baseline="0" dirty="0"/>
              <a:t>Solarize also helped us leverage and strengthen relationships within our own org.</a:t>
            </a:r>
          </a:p>
          <a:p>
            <a:pPr>
              <a:spcBef>
                <a:spcPct val="0"/>
              </a:spcBef>
            </a:pPr>
            <a:r>
              <a:rPr lang="en-US" baseline="0" dirty="0"/>
              <a:t>And the end result supports an important industry and our local economy.</a:t>
            </a:r>
          </a:p>
          <a:p>
            <a:pPr>
              <a:spcBef>
                <a:spcPct val="0"/>
              </a:spcBef>
            </a:pPr>
            <a:r>
              <a:rPr lang="en-US" baseline="0" dirty="0"/>
              <a:t>MREA…Peter Murphy!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298CF2-AAE9-4AF5-9362-8A4C1271215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333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655FC7-A4E5-4725-9B0D-9ADA3C60D77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95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We’ve installed</a:t>
            </a:r>
            <a:r>
              <a:rPr lang="en-US" baseline="0" dirty="0"/>
              <a:t> four arrays so far </a:t>
            </a:r>
          </a:p>
          <a:p>
            <a:r>
              <a:rPr lang="en-US" baseline="0" dirty="0"/>
              <a:t>Enough that it’s like our 31-thousand square foot admin building’s electricity runs entirely on solar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374CAF-54C3-402C-B53D-019620D4B13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648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Johnson County Board of Supervisors recognized the importance of sustainability to county residents.</a:t>
            </a:r>
          </a:p>
          <a:p>
            <a:endParaRPr lang="en-US" baseline="0" dirty="0"/>
          </a:p>
          <a:p>
            <a:pPr>
              <a:spcBef>
                <a:spcPct val="0"/>
              </a:spcBef>
            </a:pPr>
            <a:r>
              <a:rPr lang="en-US" dirty="0"/>
              <a:t>The Johnson County Supervisors adopted a strategic plan in 2014</a:t>
            </a:r>
            <a:r>
              <a:rPr lang="en-US" baseline="0" dirty="0"/>
              <a:t> </a:t>
            </a:r>
            <a:r>
              <a:rPr lang="en-US" dirty="0"/>
              <a:t>that</a:t>
            </a:r>
            <a:r>
              <a:rPr lang="en-US" baseline="0" dirty="0"/>
              <a:t> i</a:t>
            </a:r>
            <a:r>
              <a:rPr lang="en-US" dirty="0"/>
              <a:t>ncluded five</a:t>
            </a:r>
            <a:r>
              <a:rPr lang="en-US" baseline="0" dirty="0"/>
              <a:t> energy goals.</a:t>
            </a:r>
          </a:p>
          <a:p>
            <a:pPr>
              <a:spcBef>
                <a:spcPct val="0"/>
              </a:spcBef>
            </a:pPr>
            <a:r>
              <a:rPr lang="en-US" baseline="0" dirty="0"/>
              <a:t>One goal focused on adding renewables.</a:t>
            </a:r>
          </a:p>
          <a:p>
            <a:pPr>
              <a:spcBef>
                <a:spcPct val="0"/>
              </a:spcBef>
            </a:pPr>
            <a:endParaRPr lang="en-US" baseline="0" dirty="0"/>
          </a:p>
          <a:p>
            <a:r>
              <a:rPr lang="en-US" dirty="0"/>
              <a:t>In</a:t>
            </a:r>
            <a:r>
              <a:rPr lang="en-US" baseline="0" dirty="0"/>
              <a:t> 2015 they even renamed the Planning and Zoning Department to Planning, Development and Sustainability to better reflect the department’s mission and tasks.</a:t>
            </a:r>
          </a:p>
          <a:p>
            <a:endParaRPr lang="en-US" baseline="0" dirty="0"/>
          </a:p>
          <a:p>
            <a:pPr>
              <a:spcBef>
                <a:spcPct val="0"/>
              </a:spcBef>
            </a:pPr>
            <a:endParaRPr lang="en-US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374CAF-54C3-402C-B53D-019620D4B13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050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dirty="0"/>
              <a:t>We’ve helped other municipalities</a:t>
            </a:r>
            <a:r>
              <a:rPr lang="en-US" baseline="0" dirty="0"/>
              <a:t> and entities from cities to the state courts to a nonprofit organization called Camp Courageous.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374CAF-54C3-402C-B53D-019620D4B13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6053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We got this 1000 Friends of Iowa Innovative Leadership award  in 2016for the Administration Building ground-mount  solar project.</a:t>
            </a:r>
          </a:p>
          <a:p>
            <a:endParaRPr lang="en-US" baseline="0" dirty="0"/>
          </a:p>
          <a:p>
            <a:r>
              <a:rPr lang="en-US" baseline="0" dirty="0"/>
              <a:t>The project included soil quality improvement and stormwater features.</a:t>
            </a:r>
          </a:p>
          <a:p>
            <a:endParaRPr lang="en-US" baseline="0" dirty="0"/>
          </a:p>
          <a:p>
            <a:r>
              <a:rPr lang="en-US" baseline="0" dirty="0"/>
              <a:t>The efforts also helped us earn the SolSmart Gold award.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374CAF-54C3-402C-B53D-019620D4B13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2346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Most of the County’s arrays use a</a:t>
            </a:r>
            <a:r>
              <a:rPr lang="en-US" baseline="0" dirty="0"/>
              <a:t> Power Purchase Agreement to help leverage tax credits.</a:t>
            </a:r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baseline="0" dirty="0"/>
              <a:t>Currently, the federal rebate is 30% and that will continue through 2019.</a:t>
            </a:r>
          </a:p>
          <a:p>
            <a:pPr>
              <a:spcBef>
                <a:spcPct val="0"/>
              </a:spcBef>
            </a:pPr>
            <a:r>
              <a:rPr lang="en-US" baseline="0" dirty="0"/>
              <a:t>The Iowa rate was 18% when we were signing our PPAs and now it is 15%.</a:t>
            </a:r>
          </a:p>
          <a:p>
            <a:pPr>
              <a:spcBef>
                <a:spcPct val="0"/>
              </a:spcBef>
            </a:pPr>
            <a:endParaRPr lang="en-US" baseline="0" dirty="0"/>
          </a:p>
          <a:p>
            <a:pPr>
              <a:spcBef>
                <a:spcPct val="0"/>
              </a:spcBef>
            </a:pPr>
            <a:r>
              <a:rPr lang="en-US" baseline="0" dirty="0"/>
              <a:t>In the future the federal rate will decrease, and so will Iowa’s since it’s based on the federal rate</a:t>
            </a:r>
          </a:p>
          <a:p>
            <a:pPr>
              <a:spcBef>
                <a:spcPct val="0"/>
              </a:spcBef>
            </a:pPr>
            <a:endParaRPr lang="en-US" baseline="0" dirty="0"/>
          </a:p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2012C8-0982-4EEC-9713-6751CC86F63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481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374CAF-54C3-402C-B53D-019620D4B13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3471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A Power Purchase</a:t>
            </a:r>
            <a:endParaRPr lang="en-US" baseline="0" dirty="0"/>
          </a:p>
          <a:p>
            <a:pPr>
              <a:spcBef>
                <a:spcPct val="0"/>
              </a:spcBef>
            </a:pPr>
            <a:r>
              <a:rPr lang="en-US" baseline="0" dirty="0"/>
              <a:t>What is it? [Read definition]</a:t>
            </a:r>
          </a:p>
          <a:p>
            <a:pPr>
              <a:spcBef>
                <a:spcPct val="0"/>
              </a:spcBef>
            </a:pPr>
            <a:endParaRPr lang="en-US" baseline="0" dirty="0"/>
          </a:p>
          <a:p>
            <a:pPr>
              <a:spcBef>
                <a:spcPct val="0"/>
              </a:spcBef>
            </a:pPr>
            <a:r>
              <a:rPr lang="en-US" baseline="0" dirty="0"/>
              <a:t>Solar company installed, maintains and owns the array at Johnson County for the designated period</a:t>
            </a:r>
          </a:p>
          <a:p>
            <a:pPr>
              <a:spcBef>
                <a:spcPct val="0"/>
              </a:spcBef>
            </a:pPr>
            <a:r>
              <a:rPr lang="en-US" baseline="0" dirty="0"/>
              <a:t>We buy the energy during that time</a:t>
            </a:r>
          </a:p>
          <a:p>
            <a:pPr>
              <a:spcBef>
                <a:spcPct val="0"/>
              </a:spcBef>
            </a:pPr>
            <a:r>
              <a:rPr lang="en-US" baseline="0" dirty="0"/>
              <a:t>After the PPA ends, the arrays are ours for a termination fee.</a:t>
            </a:r>
          </a:p>
          <a:p>
            <a:pPr>
              <a:spcBef>
                <a:spcPct val="0"/>
              </a:spcBef>
            </a:pPr>
            <a:endParaRPr lang="en-US" baseline="0" dirty="0"/>
          </a:p>
          <a:p>
            <a:pPr>
              <a:spcBef>
                <a:spcPct val="0"/>
              </a:spcBef>
            </a:pPr>
            <a:endParaRPr lang="en-US" baseline="0" dirty="0"/>
          </a:p>
          <a:p>
            <a:pPr>
              <a:spcBef>
                <a:spcPct val="0"/>
              </a:spcBef>
            </a:pPr>
            <a:r>
              <a:rPr lang="en-US" baseline="0" dirty="0"/>
              <a:t>Keep this link here just for ref.</a:t>
            </a:r>
          </a:p>
          <a:p>
            <a:pPr>
              <a:spcBef>
                <a:spcPct val="0"/>
              </a:spcBef>
            </a:pPr>
            <a:r>
              <a:rPr lang="en-US" baseline="0" dirty="0"/>
              <a:t>http://www.nrel.gov/docs/fy10osti/46668.pdf</a:t>
            </a:r>
          </a:p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2012C8-0982-4EEC-9713-6751CC86F63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4941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Here’s an overview of our solar renewables</a:t>
            </a:r>
            <a:r>
              <a:rPr lang="en-US" baseline="0" dirty="0"/>
              <a:t> that are Power Purchase Agreements</a:t>
            </a: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 </a:t>
            </a:r>
            <a:endParaRPr lang="en-US" baseline="0" dirty="0"/>
          </a:p>
          <a:p>
            <a:pPr>
              <a:spcBef>
                <a:spcPct val="0"/>
              </a:spcBef>
            </a:pPr>
            <a:r>
              <a:rPr lang="en-US" baseline="0" dirty="0"/>
              <a:t>There are two ground-mount arrays at the Secondary Roads Campus, a15 kW system and a 71 kW System. </a:t>
            </a:r>
          </a:p>
          <a:p>
            <a:pPr>
              <a:spcBef>
                <a:spcPct val="0"/>
              </a:spcBef>
            </a:pPr>
            <a:r>
              <a:rPr lang="en-US" baseline="0" dirty="0"/>
              <a:t>Both of those are on 10-year Power Purchase Agreements with Moxie Solar.</a:t>
            </a:r>
          </a:p>
          <a:p>
            <a:pPr>
              <a:spcBef>
                <a:spcPct val="0"/>
              </a:spcBef>
            </a:pPr>
            <a:endParaRPr lang="en-US" baseline="0" dirty="0"/>
          </a:p>
          <a:p>
            <a:pPr>
              <a:spcBef>
                <a:spcPct val="0"/>
              </a:spcBef>
            </a:pPr>
            <a:r>
              <a:rPr lang="en-US" baseline="0" dirty="0"/>
              <a:t>There are two more recent arrays built and owned by Eagle Point</a:t>
            </a:r>
          </a:p>
          <a:p>
            <a:pPr>
              <a:spcBef>
                <a:spcPct val="0"/>
              </a:spcBef>
            </a:pPr>
            <a:r>
              <a:rPr lang="en-US" baseline="0" dirty="0"/>
              <a:t>86 kW system outside the Admin Building and a nearly 160 kW array on the roof of the Health and Human Services Building</a:t>
            </a:r>
          </a:p>
          <a:p>
            <a:pPr>
              <a:spcBef>
                <a:spcPct val="0"/>
              </a:spcBef>
            </a:pPr>
            <a:r>
              <a:rPr lang="en-US" baseline="0" dirty="0"/>
              <a:t>These are longer PPAs at 20 years.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655FC7-A4E5-4725-9B0D-9ADA3C60D77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9843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This building opened in July 2017</a:t>
            </a:r>
          </a:p>
          <a:p>
            <a:r>
              <a:rPr lang="en-US" baseline="0" dirty="0"/>
              <a:t>Home to Ambulance Services, Medical Examiner and Physical Plant.</a:t>
            </a:r>
          </a:p>
          <a:p>
            <a:endParaRPr lang="en-US" baseline="0" dirty="0"/>
          </a:p>
          <a:p>
            <a:r>
              <a:rPr lang="en-US" baseline="0" dirty="0"/>
              <a:t>Solar projects are very site and budget specific</a:t>
            </a:r>
          </a:p>
          <a:p>
            <a:r>
              <a:rPr lang="en-US" baseline="0" dirty="0"/>
              <a:t>In particular...whether or not you intend to use a PPA or do an outright purchase is an important decisions.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374CAF-54C3-402C-B53D-019620D4B13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8446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**Values include termination fees. Early buyouts allowed, which would decrease total cost.</a:t>
            </a:r>
          </a:p>
          <a:p>
            <a:r>
              <a:rPr lang="en-US" dirty="0"/>
              <a:t> </a:t>
            </a:r>
            <a:r>
              <a:rPr lang="en-US" sz="12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Ɨcost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listed is for array materials and install (Sec </a:t>
            </a:r>
            <a:r>
              <a:rPr lang="en-US" sz="12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Rds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had additional service upgrade costs; Admin array had additional fence costs; AME array had additional design and consult fees)</a:t>
            </a:r>
            <a:r>
              <a:rPr lang="en-US" dirty="0"/>
              <a:t> </a:t>
            </a:r>
          </a:p>
          <a:p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additionally purchase solar shares (thus, not an onsite array) through Farmers Electric Cooperative for two Secondary Roads sheds.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374CAF-54C3-402C-B53D-019620D4B13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4743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aseline="0" dirty="0"/>
              <a:t>Overall process, which includes seven steps.</a:t>
            </a:r>
          </a:p>
          <a:p>
            <a:pPr>
              <a:spcBef>
                <a:spcPct val="0"/>
              </a:spcBef>
            </a:pPr>
            <a:r>
              <a:rPr lang="en-US" baseline="0" dirty="0"/>
              <a:t>EE is important as a first step.</a:t>
            </a:r>
          </a:p>
          <a:p>
            <a:pPr>
              <a:spcBef>
                <a:spcPct val="0"/>
              </a:spcBef>
            </a:pPr>
            <a:r>
              <a:rPr lang="en-US" baseline="0" dirty="0"/>
              <a:t>We have gotten $500,000 in rebates since 2014.</a:t>
            </a:r>
          </a:p>
          <a:p>
            <a:pPr>
              <a:spcBef>
                <a:spcPct val="0"/>
              </a:spcBef>
            </a:pPr>
            <a:endParaRPr lang="en-US" baseline="0" dirty="0"/>
          </a:p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2012C8-0982-4EEC-9713-6751CC86F63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0578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aseline="0" dirty="0"/>
              <a:t>This slides shows you usually still buy some energy from the utility even after you add an array.</a:t>
            </a:r>
          </a:p>
          <a:p>
            <a:pPr>
              <a:spcBef>
                <a:spcPct val="0"/>
              </a:spcBef>
            </a:pPr>
            <a:endParaRPr lang="en-US" baseline="0" dirty="0"/>
          </a:p>
          <a:p>
            <a:pPr>
              <a:spcBef>
                <a:spcPct val="0"/>
              </a:spcBef>
            </a:pPr>
            <a:r>
              <a:rPr lang="en-US" baseline="0" dirty="0"/>
              <a:t>For our admin bldg.</a:t>
            </a:r>
          </a:p>
          <a:p>
            <a:pPr>
              <a:spcBef>
                <a:spcPct val="0"/>
              </a:spcBef>
            </a:pPr>
            <a:r>
              <a:rPr lang="en-US" baseline="0" dirty="0"/>
              <a:t>The total electrical need is 480000 kWh each year.</a:t>
            </a:r>
          </a:p>
          <a:p>
            <a:pPr>
              <a:spcBef>
                <a:spcPct val="0"/>
              </a:spcBef>
            </a:pPr>
            <a:r>
              <a:rPr lang="en-US" baseline="0" dirty="0"/>
              <a:t>The array provides us almost one-quarter of that with 113,000 kWh</a:t>
            </a:r>
          </a:p>
          <a:p>
            <a:pPr>
              <a:spcBef>
                <a:spcPct val="0"/>
              </a:spcBef>
            </a:pPr>
            <a:r>
              <a:rPr lang="en-US" baseline="0" dirty="0"/>
              <a:t>And you see we’re still getting just over three-quarters of our electricity from the grid</a:t>
            </a:r>
          </a:p>
          <a:p>
            <a:pPr>
              <a:spcBef>
                <a:spcPct val="0"/>
              </a:spcBef>
            </a:pPr>
            <a:endParaRPr lang="en-US" baseline="0" dirty="0"/>
          </a:p>
          <a:p>
            <a:pPr>
              <a:spcBef>
                <a:spcPct val="0"/>
              </a:spcBef>
            </a:pPr>
            <a:endParaRPr lang="en-US" baseline="0" dirty="0"/>
          </a:p>
          <a:p>
            <a:pPr>
              <a:spcBef>
                <a:spcPct val="0"/>
              </a:spcBef>
            </a:pPr>
            <a:endParaRPr lang="en-US" baseline="0" dirty="0"/>
          </a:p>
          <a:p>
            <a:pPr>
              <a:spcBef>
                <a:spcPct val="0"/>
              </a:spcBef>
            </a:pPr>
            <a:r>
              <a:rPr lang="en-US" i="1" baseline="0" dirty="0"/>
              <a:t>If asked, HHS is</a:t>
            </a:r>
          </a:p>
          <a:p>
            <a:pPr>
              <a:spcBef>
                <a:spcPct val="0"/>
              </a:spcBef>
            </a:pPr>
            <a:r>
              <a:rPr lang="en-US" i="1" baseline="0" dirty="0"/>
              <a:t>1,614,185 kWh annual need</a:t>
            </a:r>
          </a:p>
          <a:p>
            <a:pPr>
              <a:spcBef>
                <a:spcPct val="0"/>
              </a:spcBef>
            </a:pPr>
            <a:r>
              <a:rPr lang="en-US" i="1" baseline="0" dirty="0"/>
              <a:t>195,000 kWh solar (12%)</a:t>
            </a:r>
          </a:p>
          <a:p>
            <a:pPr>
              <a:spcBef>
                <a:spcPct val="0"/>
              </a:spcBef>
            </a:pPr>
            <a:r>
              <a:rPr lang="en-US" i="1" baseline="0" dirty="0"/>
              <a:t>Remaining utility</a:t>
            </a:r>
          </a:p>
          <a:p>
            <a:pPr>
              <a:spcBef>
                <a:spcPct val="0"/>
              </a:spcBef>
            </a:pPr>
            <a:endParaRPr lang="en-US" baseline="0" dirty="0"/>
          </a:p>
          <a:p>
            <a:pPr>
              <a:spcBef>
                <a:spcPct val="0"/>
              </a:spcBef>
            </a:pPr>
            <a:endParaRPr lang="en-US" baseline="0" dirty="0"/>
          </a:p>
          <a:p>
            <a:pPr>
              <a:spcBef>
                <a:spcPct val="0"/>
              </a:spcBef>
            </a:pPr>
            <a:r>
              <a:rPr lang="en-US" baseline="0" dirty="0"/>
              <a:t>Energy v. power: https://ctlsys.com/support/energy_kwh_vs-_power_kw/</a:t>
            </a:r>
            <a:endParaRPr lang="en-US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2012C8-0982-4EEC-9713-6751CC86F63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7176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We also like to communicate</a:t>
            </a:r>
            <a:r>
              <a:rPr lang="en-US" baseline="0" dirty="0"/>
              <a:t> the benefits of our solar arrays to the public </a:t>
            </a:r>
          </a:p>
          <a:p>
            <a:pPr>
              <a:spcBef>
                <a:spcPct val="0"/>
              </a:spcBef>
            </a:pPr>
            <a:endParaRPr lang="en-US" baseline="0" dirty="0"/>
          </a:p>
          <a:p>
            <a:pPr>
              <a:spcBef>
                <a:spcPct val="0"/>
              </a:spcBef>
            </a:pPr>
            <a:r>
              <a:rPr lang="en-US" baseline="0" dirty="0"/>
              <a:t>You can generate these statistics at the EPA energy website</a:t>
            </a:r>
          </a:p>
          <a:p>
            <a:pPr>
              <a:spcBef>
                <a:spcPct val="0"/>
              </a:spcBef>
            </a:pPr>
            <a:endParaRPr lang="en-US" baseline="0" dirty="0"/>
          </a:p>
          <a:p>
            <a:pPr>
              <a:spcBef>
                <a:spcPct val="0"/>
              </a:spcBef>
            </a:pPr>
            <a:endParaRPr lang="en-US" baseline="0" dirty="0"/>
          </a:p>
          <a:p>
            <a:pPr>
              <a:spcBef>
                <a:spcPct val="0"/>
              </a:spcBef>
            </a:pPr>
            <a:endParaRPr lang="en-US" baseline="0" dirty="0"/>
          </a:p>
          <a:p>
            <a:pPr>
              <a:spcBef>
                <a:spcPct val="0"/>
              </a:spcBef>
            </a:pPr>
            <a:endParaRPr lang="en-US" baseline="0" dirty="0"/>
          </a:p>
          <a:p>
            <a:pPr>
              <a:spcBef>
                <a:spcPct val="0"/>
              </a:spcBef>
            </a:pPr>
            <a:endParaRPr lang="en-US" baseline="0" dirty="0"/>
          </a:p>
          <a:p>
            <a:pPr>
              <a:spcBef>
                <a:spcPct val="0"/>
              </a:spcBef>
            </a:pPr>
            <a:r>
              <a:rPr lang="en-US" i="1" baseline="0" dirty="0"/>
              <a:t>If you value C)2 at 10 to 13 per metric </a:t>
            </a:r>
            <a:r>
              <a:rPr lang="en-US" i="1" baseline="0" dirty="0" err="1"/>
              <a:t>tonne</a:t>
            </a:r>
            <a:r>
              <a:rPr lang="en-US" i="1" baseline="0" dirty="0"/>
              <a:t> it’s like avoid $2,500 of damage a year; 62K over 25 years</a:t>
            </a:r>
            <a:endParaRPr lang="en-US" i="1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(Primary GHGS</a:t>
            </a:r>
            <a:r>
              <a:rPr lang="en-US" baseline="0" dirty="0"/>
              <a:t> are</a:t>
            </a:r>
          </a:p>
          <a:p>
            <a:pPr>
              <a:spcBef>
                <a:spcPct val="0"/>
              </a:spcBef>
            </a:pPr>
            <a:r>
              <a:rPr lang="en-US" baseline="0" dirty="0"/>
              <a:t> C02 (81%), </a:t>
            </a:r>
          </a:p>
          <a:p>
            <a:pPr>
              <a:spcBef>
                <a:spcPct val="0"/>
              </a:spcBef>
            </a:pPr>
            <a:r>
              <a:rPr lang="en-US" baseline="0" dirty="0"/>
              <a:t>methane (11%),</a:t>
            </a:r>
          </a:p>
          <a:p>
            <a:pPr>
              <a:spcBef>
                <a:spcPct val="0"/>
              </a:spcBef>
            </a:pPr>
            <a:r>
              <a:rPr lang="en-US" baseline="0" dirty="0"/>
              <a:t> nitrous oxide(6%)and</a:t>
            </a:r>
          </a:p>
          <a:p>
            <a:pPr>
              <a:spcBef>
                <a:spcPct val="0"/>
              </a:spcBef>
            </a:pPr>
            <a:r>
              <a:rPr lang="en-US" baseline="0" dirty="0"/>
              <a:t> fluorinated gases (3%).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70528-BFBD-4C39-8E7F-19ADA30C97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7887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</a:t>
            </a:r>
            <a:r>
              <a:rPr lang="en-US" baseline="0" dirty="0"/>
              <a:t>  have online portals so the public can see the arrays at work.</a:t>
            </a:r>
          </a:p>
          <a:p>
            <a:r>
              <a:rPr lang="en-US" baseline="0" dirty="0"/>
              <a:t> You can visit it, too, at  </a:t>
            </a:r>
            <a:r>
              <a:rPr lang="en-US" baseline="0" dirty="0" err="1"/>
              <a:t>url</a:t>
            </a:r>
            <a:r>
              <a:rPr lang="en-US" baseline="0" dirty="0"/>
              <a:t> shown on upper left.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374CAF-54C3-402C-B53D-019620D4B133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2582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70528-BFBD-4C39-8E7F-19ADA30C97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418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Regarding being active in state-level conservations: The Johnson County Board of Supervisors sent a letter (6/12/2015) regarding distributed generation and net-metering to the Iowa Utilities Board and coordinated with the </a:t>
            </a:r>
            <a:r>
              <a:rPr lang="en-US" dirty="0" err="1"/>
              <a:t>Winnishiek</a:t>
            </a:r>
            <a:r>
              <a:rPr lang="en-US" dirty="0"/>
              <a:t> Energy District</a:t>
            </a:r>
            <a:endParaRPr lang="en-US" sz="1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374CAF-54C3-402C-B53D-019620D4B13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75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655FC7-A4E5-4725-9B0D-9ADA3C60D77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503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A business owner could</a:t>
            </a:r>
            <a:r>
              <a:rPr lang="en-US" baseline="0" dirty="0"/>
              <a:t> participate </a:t>
            </a:r>
          </a:p>
          <a:p>
            <a:pPr>
              <a:spcBef>
                <a:spcPct val="0"/>
              </a:spcBef>
            </a:pPr>
            <a:r>
              <a:rPr lang="en-US" baseline="0" dirty="0"/>
              <a:t>but some entities may be able to get as good or better pricing </a:t>
            </a:r>
          </a:p>
          <a:p>
            <a:pPr>
              <a:spcBef>
                <a:spcPct val="0"/>
              </a:spcBef>
            </a:pPr>
            <a:r>
              <a:rPr lang="en-US" baseline="0" dirty="0"/>
              <a:t>by going directly to any installer because their project will be so large on its own.</a:t>
            </a:r>
            <a:endParaRPr lang="en-US" dirty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298CF2-AAE9-4AF5-9362-8A4C1271215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261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5.84 kW</a:t>
            </a:r>
            <a:r>
              <a:rPr lang="en-US" baseline="0" dirty="0"/>
              <a:t> average size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(Large installations will likely get best pricing by working directly with any installer of their choice. This program is not for all entities; typical Solarize size is 6kW.)</a:t>
            </a:r>
            <a:endParaRPr lang="en-US" sz="1200" b="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Eric Holthaus Sustainability Coordinator for CR</a:t>
            </a:r>
          </a:p>
          <a:p>
            <a:pPr>
              <a:spcBef>
                <a:spcPct val="0"/>
              </a:spcBef>
            </a:pPr>
            <a:r>
              <a:rPr lang="en-US" dirty="0"/>
              <a:t>was primary contact with MREA</a:t>
            </a:r>
          </a:p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298CF2-AAE9-4AF5-9362-8A4C1271215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147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655FC7-A4E5-4725-9B0D-9ADA3C60D77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603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Peter Murphy,</a:t>
            </a:r>
            <a:r>
              <a:rPr lang="en-US" baseline="0" dirty="0"/>
              <a:t> based in Milwaukee, WI, </a:t>
            </a:r>
          </a:p>
          <a:p>
            <a:pPr>
              <a:spcBef>
                <a:spcPct val="0"/>
              </a:spcBef>
            </a:pPr>
            <a:r>
              <a:rPr lang="en-US" baseline="0" dirty="0"/>
              <a:t>is the main contact with MREA.</a:t>
            </a:r>
          </a:p>
          <a:p>
            <a:pPr defTabSz="928573">
              <a:spcBef>
                <a:spcPct val="0"/>
              </a:spcBef>
            </a:pPr>
            <a:r>
              <a:rPr lang="en-US" dirty="0"/>
              <a:t>Admin cost: Includes ten</a:t>
            </a:r>
            <a:r>
              <a:rPr lang="en-US" baseline="0" dirty="0"/>
              <a:t> cent per </a:t>
            </a:r>
            <a:r>
              <a:rPr lang="en-US" dirty="0"/>
              <a:t>watt fee to MREA after exceeds 50kW</a:t>
            </a:r>
          </a:p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298CF2-AAE9-4AF5-9362-8A4C1271215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123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298CF2-AAE9-4AF5-9362-8A4C1271215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00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E56E55-837A-4DE8-8004-5092999ECFFF}" type="datetime1">
              <a:rPr lang="en-US" smtClean="0"/>
              <a:t>10/31/18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Johnson County presentation November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63675-A19F-4802-9595-A1F8DE00414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48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44D5E1-221D-4A73-AD26-A44AC9056082}" type="datetime1">
              <a:rPr lang="en-US" smtClean="0"/>
              <a:t>10/31/18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Johnson County presentation November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43A5E-D389-479B-965C-58C777E63C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814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B82318-3A63-4815-B331-F72F5C32B4B6}" type="datetime1">
              <a:rPr lang="en-US" smtClean="0"/>
              <a:t>10/31/18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Johnson County presentation November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CAB02-F175-4DB3-8BD1-EDB8E19E0C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570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A6A9C2-97F4-4044-BA22-2A5AECEABF44}" type="datetime1">
              <a:rPr lang="en-US" smtClean="0"/>
              <a:t>10/31/18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Johnson County presentation November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725E2-3DE5-4F95-88A6-0EDCAAE1EF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448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754CDD-6F13-4D12-99F4-D6143A8F3761}" type="datetime1">
              <a:rPr lang="en-US" smtClean="0"/>
              <a:t>10/31/18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Johnson County presentation November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4568B-A4FB-4DF6-8529-03DCABEF79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84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FE92DF-E352-49E3-BB1D-A939924F3D0A}" type="datetime1">
              <a:rPr lang="en-US" smtClean="0"/>
              <a:t>10/31/18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Johnson County presentation November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8ECAEC-C1B6-41D1-AADD-3634110BA97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830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818A1D-2094-42BC-A9F4-D9D67A322BEA}" type="datetime1">
              <a:rPr lang="en-US" smtClean="0"/>
              <a:t>10/31/18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Johnson County presentation November 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54326-CCB8-4F70-87A3-66A39633695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15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BAF29B-58D2-42AC-A780-49D558DF0271}" type="datetime1">
              <a:rPr lang="en-US" smtClean="0"/>
              <a:t>10/31/18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Johnson County presentation November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7C383B-85D4-4910-AD97-800AC1702B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639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AEAF21-910F-4F10-A85A-A6024486DB40}" type="datetime1">
              <a:rPr lang="en-US" smtClean="0"/>
              <a:t>10/31/18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Johnson County presentation November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1483DD-A3C3-4A46-8D7E-ABD0DD5A31C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354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1CC9DC-41F1-460E-A68B-DF76ECAEAD16}" type="datetime1">
              <a:rPr lang="en-US" smtClean="0"/>
              <a:t>10/31/18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Johnson County presentation November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D55E2-040B-4583-B958-E573F006319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74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0C8D01-954F-4228-90D2-B6DEF7C35C87}" type="datetime1">
              <a:rPr lang="en-US" smtClean="0"/>
              <a:t>10/31/18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Johnson County presentation November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CAAE7D-6F0E-4CD6-B808-6FDF7425A20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99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DEFE9DC-6CA9-4659-9558-C7DA8F0DACA1}" type="datetime1">
              <a:rPr lang="en-US" smtClean="0"/>
              <a:t>10/31/18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Johnson County presentation November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ABEE574-3EF0-42D4-AEBB-EFF3A04F1D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42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arizejohnsoncounty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www.epa.gov/cleanenergy/energy-resources/refs.html#vehicles" TargetMode="Externa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johnson-county.com/solar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cleanenergy/energy-resources/refs.html#vehicles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2.gif"/><Relationship Id="rId4" Type="http://schemas.openxmlformats.org/officeDocument/2006/relationships/image" Target="../media/image3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hnson-county.com/plannin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3739"/>
            <a:ext cx="9111991" cy="4898978"/>
          </a:xfrm>
          <a:prstGeom prst="rect">
            <a:avLst/>
          </a:prstGeom>
        </p:spPr>
      </p:pic>
      <p:pic>
        <p:nvPicPr>
          <p:cNvPr id="15362" name="Picture 2" descr="http://www.jc.local/uploadedImages/County_Logos/Johnson%20County%20Logo%20-%20Color%20Transparan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1069457"/>
            <a:ext cx="1852961" cy="229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152774"/>
            <a:ext cx="9111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ADVANCING SOLAR IN JOHNSON COUNTY</a:t>
            </a:r>
          </a:p>
        </p:txBody>
      </p:sp>
      <p:sp>
        <p:nvSpPr>
          <p:cNvPr id="3" name="Rectangle 2"/>
          <p:cNvSpPr/>
          <p:nvPr/>
        </p:nvSpPr>
        <p:spPr>
          <a:xfrm>
            <a:off x="-16006" y="5865796"/>
            <a:ext cx="9007605" cy="8309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Mike Carberry, Board of Supervisors</a:t>
            </a:r>
          </a:p>
          <a:p>
            <a:pPr marL="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</a:rPr>
              <a:t>November 2018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Johnson County presentation November 2018</a:t>
            </a:r>
          </a:p>
        </p:txBody>
      </p:sp>
    </p:spTree>
    <p:extLst>
      <p:ext uri="{BB962C8B-B14F-4D97-AF65-F5344CB8AC3E}">
        <p14:creationId xmlns:p14="http://schemas.microsoft.com/office/powerpoint/2010/main" val="4011656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13140"/>
            <a:ext cx="8534400" cy="1219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Inspiration: Solarize Cedar Rapids and</a:t>
            </a:r>
            <a:br>
              <a:rPr lang="en-US" b="1" dirty="0"/>
            </a:br>
            <a:r>
              <a:rPr lang="en-US" b="1" dirty="0"/>
              <a:t>Linn County (2017)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853198"/>
              </p:ext>
            </p:extLst>
          </p:nvPr>
        </p:nvGraphicFramePr>
        <p:xfrm>
          <a:off x="457200" y="1676401"/>
          <a:ext cx="8686800" cy="50453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828781327"/>
                    </a:ext>
                  </a:extLst>
                </a:gridCol>
              </a:tblGrid>
              <a:tr h="3877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19050" marB="1905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0281913"/>
                  </a:ext>
                </a:extLst>
              </a:tr>
              <a:tr h="442955"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607.22 kW on 104 homes/businesses (goal:</a:t>
                      </a:r>
                      <a:r>
                        <a:rPr lang="en-US" sz="24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350 kW)</a:t>
                      </a:r>
                      <a:endParaRPr lang="en-US" sz="24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3531257"/>
                  </a:ext>
                </a:extLst>
              </a:tr>
              <a:tr h="442955"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More</a:t>
                      </a:r>
                      <a:r>
                        <a:rPr lang="en-US" sz="24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than </a:t>
                      </a:r>
                      <a:r>
                        <a:rPr lang="en-US" sz="2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 in 5 of</a:t>
                      </a:r>
                      <a:r>
                        <a:rPr lang="en-US" sz="24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meeting attendees got solar</a:t>
                      </a:r>
                      <a:endParaRPr lang="en-US" sz="24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479334"/>
                  </a:ext>
                </a:extLst>
              </a:tr>
              <a:tr h="442955"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Estimated</a:t>
                      </a:r>
                      <a:r>
                        <a:rPr lang="en-US" sz="24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Year 1 total utility savings: $105,571.08</a:t>
                      </a:r>
                      <a:endParaRPr lang="en-US" sz="24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4542208"/>
                  </a:ext>
                </a:extLst>
              </a:tr>
              <a:tr h="442955"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CO</a:t>
                      </a:r>
                      <a:r>
                        <a:rPr lang="en-US" sz="2400" b="0" baseline="-25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en-US" sz="2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Offset Year 1: 947,267 pounds (v. fossil fuel)</a:t>
                      </a:r>
                      <a:endParaRPr lang="en-US" sz="24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4667790"/>
                  </a:ext>
                </a:extLst>
              </a:tr>
              <a:tr h="455611"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742959"/>
                  </a:ext>
                </a:extLst>
              </a:tr>
              <a:tr h="10899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Partners: Midwest Renewable Energy Association with </a:t>
                      </a:r>
                      <a:r>
                        <a:rPr lang="en-US" sz="2000" b="0" u="sng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Cedar Rapids</a:t>
                      </a:r>
                      <a:r>
                        <a:rPr lang="en-US" sz="2000" b="0" u="non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as</a:t>
                      </a:r>
                      <a:r>
                        <a:rPr lang="en-US" sz="2000" b="0" u="none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lead</a:t>
                      </a:r>
                      <a:r>
                        <a:rPr lang="en-US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, Linn County Public Health, Linn County Government, Indian Creek Nature Center, Iowa350,</a:t>
                      </a:r>
                      <a:r>
                        <a:rPr lang="en-US" sz="20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The Nature Conservancy Iowa. The installer was Moxie </a:t>
                      </a:r>
                      <a:r>
                        <a:rPr lang="en-US" sz="2000" b="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Soarl</a:t>
                      </a:r>
                      <a:r>
                        <a:rPr lang="en-US" sz="20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en-US" sz="20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9974327"/>
                  </a:ext>
                </a:extLst>
              </a:tr>
              <a:tr h="13240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7625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4462" y="3748"/>
            <a:ext cx="1519538" cy="155733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Johnson County presentation November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151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22173" y="1351126"/>
            <a:ext cx="715835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Johnson County was the lead partner with the Midwest Renewable Energy Association</a:t>
            </a:r>
          </a:p>
          <a:p>
            <a:endParaRPr lang="en-US" sz="36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Iowa, in addition to available tax credits, Solarize participants get a discount upfront from installer and additional discount as more households participate.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Interested cities were asked to commit by Jan. 5, 2018.  No costs; only staff time to help host educational events.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i="1" dirty="0">
              <a:solidFill>
                <a:srgbClr val="0070C0"/>
              </a:solidFill>
            </a:endParaRPr>
          </a:p>
          <a:p>
            <a:r>
              <a:rPr lang="en-US" sz="3600" b="1" u="sng" dirty="0">
                <a:hlinkClick r:id="rId3"/>
              </a:rPr>
              <a:t>www.SolarizeJohnsonCounty.com</a:t>
            </a:r>
            <a:endParaRPr lang="en-US" sz="3600" dirty="0"/>
          </a:p>
          <a:p>
            <a:r>
              <a:rPr lang="en-US" dirty="0"/>
              <a:t> </a:t>
            </a:r>
          </a:p>
          <a:p>
            <a:r>
              <a:rPr lang="en-US" dirty="0"/>
              <a:t>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i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"/>
            <a:ext cx="2798763" cy="96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AEBDE"/>
                  </a:outerShdw>
                </a:effectLst>
              </a14:hiddenEffects>
            </a:ext>
          </a:extLst>
        </p:spPr>
      </p:pic>
      <p:pic>
        <p:nvPicPr>
          <p:cNvPr id="5" name="Picture 2" descr="http://www.jc.local/uploadedImages/County_Logos/Johnson%20County%20Logo%20-%20Color%20Transparant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85340" y="5775784"/>
            <a:ext cx="645020" cy="80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Johnson County presentation November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06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19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Midwest Renewable</a:t>
            </a:r>
            <a:br>
              <a:rPr lang="en-US" b="1" dirty="0"/>
            </a:br>
            <a:r>
              <a:rPr lang="en-US" b="1" dirty="0"/>
              <a:t>Energy Association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136"/>
          </a:xfrm>
        </p:spPr>
        <p:txBody>
          <a:bodyPr>
            <a:normAutofit/>
          </a:bodyPr>
          <a:lstStyle/>
          <a:p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Independent, non-profit organization</a:t>
            </a:r>
          </a:p>
          <a:p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Experienced working with communities in four different Midwest states </a:t>
            </a:r>
          </a:p>
          <a:p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Has led more than 20 Solarize programs </a:t>
            </a:r>
          </a:p>
          <a:p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Administers program at no cost to counties/cities</a:t>
            </a:r>
          </a:p>
          <a:p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Issues RFP; hosts Advisory Committee to select installer</a:t>
            </a:r>
          </a:p>
          <a:p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Helps run the Program Group that publicizes the program and puts on educational events called Solar Power Hours</a:t>
            </a:r>
          </a:p>
          <a:p>
            <a:pPr marL="274637" lvl="1" indent="0">
              <a:buNone/>
            </a:pPr>
            <a:endParaRPr lang="en-US" sz="2400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249" y="411956"/>
            <a:ext cx="3336270" cy="146208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356" y="5638800"/>
            <a:ext cx="2798763" cy="96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AEBDE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Johnson County presentation November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946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206" y="107599"/>
            <a:ext cx="4124794" cy="1219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Partners: Cities and Departments Engaged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800600" y="1842324"/>
            <a:ext cx="4092315" cy="3645200"/>
          </a:xfrm>
        </p:spPr>
        <p:txBody>
          <a:bodyPr>
            <a:normAutofit fontScale="77500" lnSpcReduction="20000"/>
          </a:bodyPr>
          <a:lstStyle/>
          <a:p>
            <a:pPr marL="822325" lvl="3" indent="0">
              <a:buNone/>
            </a:pPr>
            <a:endParaRPr lang="en-US" sz="4400" dirty="0"/>
          </a:p>
          <a:p>
            <a:pPr marL="822325" lvl="3" indent="0">
              <a:lnSpc>
                <a:spcPct val="120000"/>
              </a:lnSpc>
              <a:buNone/>
            </a:pPr>
            <a:r>
              <a:rPr lang="en-US" sz="2900" dirty="0"/>
              <a:t>Sustainability Coordinator reached out to cities over several months to get engagement.</a:t>
            </a:r>
          </a:p>
          <a:p>
            <a:pPr marL="822325" lvl="3" indent="0">
              <a:lnSpc>
                <a:spcPct val="120000"/>
              </a:lnSpc>
              <a:buNone/>
            </a:pPr>
            <a:endParaRPr lang="en-US" sz="2900" dirty="0"/>
          </a:p>
          <a:p>
            <a:pPr marL="822325" lvl="3" indent="0">
              <a:lnSpc>
                <a:spcPct val="120000"/>
              </a:lnSpc>
              <a:buNone/>
            </a:pPr>
            <a:r>
              <a:rPr lang="en-US" sz="2900" dirty="0"/>
              <a:t>Cities helped host Solar Power Hours through early August:  22 events total</a:t>
            </a:r>
          </a:p>
          <a:p>
            <a:pPr marL="822325" lvl="3" indent="0">
              <a:buNone/>
            </a:pPr>
            <a:endParaRPr lang="en-US" sz="1800" u="sng" dirty="0"/>
          </a:p>
          <a:p>
            <a:pPr marL="274637" lvl="1" indent="0">
              <a:buNone/>
            </a:pPr>
            <a:endParaRPr lang="en-US" sz="2400" i="1" dirty="0"/>
          </a:p>
          <a:p>
            <a:pPr marL="274637" lvl="1" indent="0">
              <a:buNone/>
            </a:pPr>
            <a:endParaRPr lang="en-US" sz="2400" i="1" dirty="0"/>
          </a:p>
          <a:p>
            <a:pPr marL="274637" lvl="1" indent="0">
              <a:buNone/>
            </a:pPr>
            <a:endParaRPr lang="en-US" sz="15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3806"/>
            <a:ext cx="2798763" cy="96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AEBDE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08" y="1556524"/>
            <a:ext cx="4878486" cy="370127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Johnson County presentation November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320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799"/>
            <a:ext cx="8229600" cy="1219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800 Residents Engaged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0500" y="1472076"/>
            <a:ext cx="8953500" cy="5347824"/>
          </a:xfrm>
        </p:spPr>
        <p:txBody>
          <a:bodyPr/>
          <a:lstStyle/>
          <a:p>
            <a:pPr lvl="2">
              <a:buFont typeface="Wingdings" panose="05000000000000000000" pitchFamily="2" charset="2"/>
              <a:buChar char="ü"/>
            </a:pPr>
            <a:r>
              <a:rPr lang="en-US" sz="2400" dirty="0"/>
              <a:t>671 attended a Solar Power Hour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400" dirty="0"/>
              <a:t>Others signed up at website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400" dirty="0"/>
              <a:t>Got an estimate from installer (Moxie Solar)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400" dirty="0"/>
              <a:t>Decided by end of August 2018 whether to go solar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400" dirty="0"/>
              <a:t>If yes, signed up, and solar installed by the end of 2018</a:t>
            </a:r>
            <a:endParaRPr lang="en-US" sz="2000" i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3806"/>
            <a:ext cx="2798763" cy="96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AEBDE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5943600"/>
            <a:ext cx="377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Already have about 60 estimates </a:t>
            </a:r>
          </a:p>
          <a:p>
            <a:r>
              <a:rPr lang="en-US" dirty="0"/>
              <a:t>Scheduled and four homes committed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8"/>
          <a:stretch/>
        </p:blipFill>
        <p:spPr>
          <a:xfrm>
            <a:off x="0" y="3438002"/>
            <a:ext cx="9144000" cy="338189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Johnson County presentation November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130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9457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Results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85800" y="1741449"/>
          <a:ext cx="6934200" cy="512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34200">
                  <a:extLst>
                    <a:ext uri="{9D8B030D-6E8A-4147-A177-3AD203B41FA5}">
                      <a16:colId xmlns:a16="http://schemas.microsoft.com/office/drawing/2014/main" val="828781327"/>
                    </a:ext>
                  </a:extLst>
                </a:gridCol>
              </a:tblGrid>
              <a:tr h="5125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19050" marB="1905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028191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711217" y="498881"/>
            <a:ext cx="609378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181 Households</a:t>
            </a:r>
          </a:p>
          <a:p>
            <a:pPr algn="ctr"/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1.16 MW</a:t>
            </a:r>
          </a:p>
          <a:p>
            <a:pPr algn="ctr"/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$2.25 per watt for most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934828"/>
            <a:ext cx="1786328" cy="61809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829365"/>
              </p:ext>
            </p:extLst>
          </p:nvPr>
        </p:nvGraphicFramePr>
        <p:xfrm>
          <a:off x="262328" y="2807205"/>
          <a:ext cx="8458200" cy="3040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1640">
                  <a:extLst>
                    <a:ext uri="{9D8B030D-6E8A-4147-A177-3AD203B41FA5}">
                      <a16:colId xmlns:a16="http://schemas.microsoft.com/office/drawing/2014/main" val="1767316402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1547698318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757724259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1487037214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1396151576"/>
                    </a:ext>
                  </a:extLst>
                </a:gridCol>
              </a:tblGrid>
              <a:tr h="5083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Annual kWh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Estimate (Year 1)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Expected Year 1 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Utility Savings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Expected Year 1 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LB CO2 Offset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Expected</a:t>
                      </a:r>
                      <a:r>
                        <a:rPr lang="en-US" sz="2400" baseline="0" dirty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Year 1 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Gal H20 Offset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154194"/>
                  </a:ext>
                </a:extLst>
              </a:tr>
              <a:tr h="5083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AVERAGE ARRAY: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8,738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solidFill>
                      <a:srgbClr val="98C0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dirty="0">
                          <a:solidFill>
                            <a:srgbClr val="006600"/>
                          </a:solidFill>
                          <a:effectLst/>
                        </a:rPr>
                        <a:t>$1,149</a:t>
                      </a:r>
                      <a:endParaRPr lang="en-US" sz="2400" b="1" u="sng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solidFill>
                      <a:srgbClr val="98C0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14,331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solidFill>
                      <a:srgbClr val="98C0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131,072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solidFill>
                      <a:srgbClr val="98C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449698"/>
                  </a:ext>
                </a:extLst>
              </a:tr>
              <a:tr h="5579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PROGRAM</a:t>
                      </a:r>
                      <a:r>
                        <a:rPr lang="en-US" sz="2400" baseline="0" dirty="0">
                          <a:effectLst/>
                        </a:rPr>
                        <a:t> TOTALS</a:t>
                      </a:r>
                      <a:r>
                        <a:rPr lang="en-US" sz="2400" dirty="0">
                          <a:effectLst/>
                        </a:rPr>
                        <a:t>: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1,599,079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solidFill>
                      <a:srgbClr val="98C0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$210,775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solidFill>
                      <a:srgbClr val="98C0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dirty="0">
                          <a:solidFill>
                            <a:srgbClr val="FF0000"/>
                          </a:solidFill>
                          <a:effectLst/>
                        </a:rPr>
                        <a:t>2,622,490</a:t>
                      </a:r>
                      <a:endParaRPr lang="en-US" sz="2400" b="1" u="sng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solidFill>
                      <a:srgbClr val="98C0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23,986,185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8575" marR="28575" marT="19050" marB="19050" anchor="ctr">
                    <a:solidFill>
                      <a:srgbClr val="98C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944935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Johnson County presentation November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16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40956"/>
            <a:ext cx="3657600" cy="389878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000" b="1" dirty="0"/>
              <a:t>Equivalent to avoiding</a:t>
            </a:r>
            <a:br>
              <a:rPr lang="en-US" sz="3000" b="1" dirty="0"/>
            </a:br>
            <a:r>
              <a:rPr lang="en-US" sz="3000" b="1" dirty="0"/>
              <a:t> GHG emissions of..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934828"/>
            <a:ext cx="1786328" cy="6180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4299"/>
          <a:stretch/>
        </p:blipFill>
        <p:spPr>
          <a:xfrm>
            <a:off x="3786718" y="1340956"/>
            <a:ext cx="5173139" cy="42850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837" y="5934828"/>
            <a:ext cx="6828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EPA Equivalencies Calculator:</a:t>
            </a:r>
          </a:p>
          <a:p>
            <a:r>
              <a:rPr lang="en-US" sz="1600" dirty="0"/>
              <a:t>https://www.epa.gov/energy/greenhouse-gas-equivalencies-calculator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495096"/>
            <a:ext cx="6263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First-year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Expected Results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Johnson County presentation November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535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Glad We Did It! Results…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85800" y="1741449"/>
          <a:ext cx="6934200" cy="512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34200">
                  <a:extLst>
                    <a:ext uri="{9D8B030D-6E8A-4147-A177-3AD203B41FA5}">
                      <a16:colId xmlns:a16="http://schemas.microsoft.com/office/drawing/2014/main" val="828781327"/>
                    </a:ext>
                  </a:extLst>
                </a:gridCol>
              </a:tblGrid>
              <a:tr h="5125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19050" marB="1905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0281913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38400"/>
          </a:xfrm>
        </p:spPr>
        <p:txBody>
          <a:bodyPr>
            <a:noAutofit/>
          </a:bodyPr>
          <a:lstStyle/>
          <a:p>
            <a:r>
              <a:rPr lang="en-US" sz="2400" dirty="0"/>
              <a:t>Add and promote energy efficiency and renewables</a:t>
            </a:r>
          </a:p>
          <a:p>
            <a:r>
              <a:rPr lang="en-US" sz="2400" dirty="0"/>
              <a:t>Engage the public</a:t>
            </a:r>
          </a:p>
          <a:p>
            <a:r>
              <a:rPr lang="en-US" sz="2400" dirty="0"/>
              <a:t>Collaborate with other governments</a:t>
            </a:r>
          </a:p>
          <a:p>
            <a:r>
              <a:rPr lang="en-US" sz="2400" dirty="0"/>
              <a:t>Collaborate with other departments within organization</a:t>
            </a:r>
          </a:p>
          <a:p>
            <a:r>
              <a:rPr lang="en-US" sz="2400" dirty="0"/>
              <a:t>Support local/regional economy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MREA provides a great framework and support.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934828"/>
            <a:ext cx="1786328" cy="61809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Johnson County presentation November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140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3739"/>
            <a:ext cx="9111991" cy="48989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95" y="152774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SOLAR POWER FOR COUNTY FACILITIES</a:t>
            </a:r>
          </a:p>
        </p:txBody>
      </p:sp>
      <p:pic>
        <p:nvPicPr>
          <p:cNvPr id="4" name="Picture 2" descr="http://www.jc.local/uploadedImages/County_Logos/Johnson%20County%20Logo%20-%20Color%20Transparan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85340" y="5775784"/>
            <a:ext cx="645020" cy="80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Johnson County presentation November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040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" r="3239"/>
          <a:stretch/>
        </p:blipFill>
        <p:spPr>
          <a:xfrm>
            <a:off x="0" y="0"/>
            <a:ext cx="9144001" cy="6858000"/>
          </a:xfrm>
        </p:spPr>
      </p:pic>
      <p:sp>
        <p:nvSpPr>
          <p:cNvPr id="7" name="TextBox 6"/>
          <p:cNvSpPr txBox="1"/>
          <p:nvPr/>
        </p:nvSpPr>
        <p:spPr>
          <a:xfrm>
            <a:off x="0" y="264160"/>
            <a:ext cx="9144000" cy="187743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Nearly 400 kW installed since 2014</a:t>
            </a:r>
          </a:p>
          <a:p>
            <a:pPr marL="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As if this all of this building’s electricity (plus a little extra!) were all solar-generated</a:t>
            </a:r>
          </a:p>
          <a:p>
            <a:pPr marL="2286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Johnson County presentation November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698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9900" y="1054179"/>
            <a:ext cx="82042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/>
              <a:t>                                          –  2017</a:t>
            </a:r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/>
              <a:t>                                          – 2018</a:t>
            </a:r>
          </a:p>
          <a:p>
            <a:endParaRPr lang="en-US" sz="3000" dirty="0"/>
          </a:p>
          <a:p>
            <a:endParaRPr lang="en-US" sz="30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/>
              <a:t>       Solar added to County facilities – efforts 		  since 2014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600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1" t="34546" r="11772" b="33287"/>
          <a:stretch/>
        </p:blipFill>
        <p:spPr>
          <a:xfrm>
            <a:off x="1066800" y="895973"/>
            <a:ext cx="3352800" cy="159363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36583"/>
            <a:ext cx="2798763" cy="96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AEBDE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2418" y="160876"/>
            <a:ext cx="5539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Three Programs to Highlight</a:t>
            </a:r>
            <a:endParaRPr lang="en-US" sz="3600" dirty="0"/>
          </a:p>
        </p:txBody>
      </p:sp>
      <p:pic>
        <p:nvPicPr>
          <p:cNvPr id="9" name="Picture 2" descr="http://www.jc.local/uploadedImages/County_Logos/Johnson%20County%20Logo%20-%20Color%20Transparan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85340" y="5775784"/>
            <a:ext cx="645020" cy="80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Johnson County presentation November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1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6"/>
          <a:stretch/>
        </p:blipFill>
        <p:spPr>
          <a:xfrm>
            <a:off x="0" y="0"/>
            <a:ext cx="9229712" cy="7315200"/>
          </a:xfrm>
        </p:spPr>
      </p:pic>
      <p:sp>
        <p:nvSpPr>
          <p:cNvPr id="7" name="TextBox 6"/>
          <p:cNvSpPr txBox="1"/>
          <p:nvPr/>
        </p:nvSpPr>
        <p:spPr>
          <a:xfrm>
            <a:off x="42856" y="0"/>
            <a:ext cx="9144000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Board of Supervisors’ Commitment: 2014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84404" y="5477520"/>
            <a:ext cx="3962400" cy="2425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chemeClr val="tx2">
                    <a:lumMod val="75000"/>
                  </a:schemeClr>
                </a:solidFill>
              </a:rPr>
              <a:t>Clean Energy</a:t>
            </a:r>
          </a:p>
          <a:p>
            <a:r>
              <a:rPr lang="en-US" sz="2600" b="1" dirty="0">
                <a:solidFill>
                  <a:schemeClr val="tx2">
                    <a:lumMod val="75000"/>
                  </a:schemeClr>
                </a:solidFill>
              </a:rPr>
              <a:t>Local/State Impact</a:t>
            </a:r>
          </a:p>
          <a:p>
            <a:r>
              <a:rPr lang="en-US" sz="2600" b="1" dirty="0">
                <a:solidFill>
                  <a:schemeClr val="tx2">
                    <a:lumMod val="75000"/>
                  </a:schemeClr>
                </a:solidFill>
              </a:rPr>
              <a:t>Potential Savings</a:t>
            </a:r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marL="274637" lvl="1" indent="0">
              <a:buFont typeface="Arial" panose="020B0604020202020204" pitchFamily="34" charset="0"/>
              <a:buNone/>
            </a:pPr>
            <a:endParaRPr lang="en-US" sz="2200" dirty="0"/>
          </a:p>
          <a:p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608" y="6050331"/>
            <a:ext cx="5127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59145" y="6775819"/>
            <a:ext cx="2770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Eagle Point  array HHS roof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Johnson County presentation November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218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848" y="-57150"/>
            <a:ext cx="9220200" cy="6915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76200" y="-57150"/>
            <a:ext cx="9144000" cy="240065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i="1" dirty="0">
                <a:solidFill>
                  <a:schemeClr val="tx2">
                    <a:lumMod val="75000"/>
                  </a:schemeClr>
                </a:solidFill>
              </a:rPr>
              <a:t>Typical Team for Our Array Projects</a:t>
            </a:r>
          </a:p>
          <a:p>
            <a:pPr marL="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tx2">
                    <a:lumMod val="75000"/>
                  </a:schemeClr>
                </a:solidFill>
              </a:rPr>
              <a:t>Planning, Development and Sustainability</a:t>
            </a:r>
          </a:p>
          <a:p>
            <a:pPr marL="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tx2">
                    <a:lumMod val="75000"/>
                  </a:schemeClr>
                </a:solidFill>
              </a:rPr>
              <a:t>Physical Plant (Facilities)</a:t>
            </a:r>
          </a:p>
          <a:p>
            <a:pPr marL="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tx2">
                    <a:lumMod val="75000"/>
                  </a:schemeClr>
                </a:solidFill>
              </a:rPr>
              <a:t>County Attorney Office</a:t>
            </a:r>
          </a:p>
          <a:p>
            <a:pPr marL="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tx2">
                    <a:lumMod val="75000"/>
                  </a:schemeClr>
                </a:solidFill>
              </a:rPr>
              <a:t>IT and Finance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608" y="6050331"/>
            <a:ext cx="5127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6248400"/>
            <a:ext cx="3744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Eagle Point array in progress, fall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Johnson County presentation November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74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57150"/>
            <a:ext cx="9220200" cy="6915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812"/>
            <a:ext cx="2057400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3400425"/>
            <a:ext cx="3975100" cy="298132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608" y="6050331"/>
            <a:ext cx="5127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1600" y="113879"/>
            <a:ext cx="3754531" cy="187726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Johnson County presentation November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68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19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Power Purchase Agreement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00600"/>
          </a:xfrm>
        </p:spPr>
        <p:txBody>
          <a:bodyPr/>
          <a:lstStyle/>
          <a:p>
            <a:pPr marL="274637" lvl="1" indent="0">
              <a:buNone/>
            </a:pPr>
            <a:endParaRPr lang="en-US" dirty="0"/>
          </a:p>
          <a:p>
            <a:pPr marL="274637" lvl="1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200" dirty="0"/>
          </a:p>
          <a:p>
            <a:pPr marL="274637" lvl="1" indent="0">
              <a:buNone/>
            </a:pPr>
            <a:endParaRPr lang="en-US" sz="18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marL="274637" lvl="1" indent="0">
              <a:buNone/>
            </a:pPr>
            <a:endParaRPr lang="en-US" sz="2200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608" y="6053328"/>
            <a:ext cx="5175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95572217"/>
              </p:ext>
            </p:extLst>
          </p:nvPr>
        </p:nvGraphicFramePr>
        <p:xfrm>
          <a:off x="914400" y="1600200"/>
          <a:ext cx="6477000" cy="4849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Johnson County presentation November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442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19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What is A Power Purchase Agreement (PPA)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00600"/>
          </a:xfrm>
        </p:spPr>
        <p:txBody>
          <a:bodyPr/>
          <a:lstStyle/>
          <a:p>
            <a:pPr marL="274637" lvl="1" indent="0">
              <a:buNone/>
            </a:pPr>
            <a:endParaRPr lang="en-US" dirty="0"/>
          </a:p>
          <a:p>
            <a:pPr marL="274637" lvl="1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200" dirty="0"/>
          </a:p>
          <a:p>
            <a:pPr marL="274637" lvl="1" indent="0">
              <a:buNone/>
            </a:pPr>
            <a:endParaRPr lang="en-US" sz="18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marL="274637" lvl="1" indent="0">
              <a:buNone/>
            </a:pPr>
            <a:endParaRPr lang="en-US" sz="2200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608" y="6053328"/>
            <a:ext cx="5175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Diagram 2"/>
          <p:cNvGraphicFramePr/>
          <p:nvPr>
            <p:extLst/>
          </p:nvPr>
        </p:nvGraphicFramePr>
        <p:xfrm>
          <a:off x="914400" y="1600200"/>
          <a:ext cx="7010400" cy="4773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Johnson County presentation November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674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4915" y="182196"/>
            <a:ext cx="4180442" cy="193899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Ground-mount </a:t>
            </a:r>
          </a:p>
          <a:p>
            <a:pPr marL="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Secondary Roads</a:t>
            </a:r>
          </a:p>
          <a:p>
            <a:pPr marL="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Micro-inverters; 15.16 kW + 70.56 kW, 10-year PPA (Moxie Solar)</a:t>
            </a:r>
            <a:endParaRPr lang="en-US" b="1" dirty="0">
              <a:solidFill>
                <a:schemeClr val="tx1"/>
              </a:solidFill>
            </a:endParaRPr>
          </a:p>
          <a:p>
            <a:pPr marL="2286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608" y="6050331"/>
            <a:ext cx="5127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26" y="4185920"/>
            <a:ext cx="4993640" cy="2672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22361" y="4706274"/>
            <a:ext cx="4898136" cy="172354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Roof-top HHS</a:t>
            </a:r>
          </a:p>
          <a:p>
            <a:pPr marL="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Central inverter </a:t>
            </a:r>
          </a:p>
          <a:p>
            <a:pPr marL="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159.6 kW </a:t>
            </a:r>
          </a:p>
          <a:p>
            <a:pPr marL="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20-year PPA (Eagle Point)</a:t>
            </a:r>
            <a:endParaRPr lang="en-US" b="1" dirty="0">
              <a:solidFill>
                <a:schemeClr val="tx1"/>
              </a:solidFill>
            </a:endParaRPr>
          </a:p>
          <a:p>
            <a:pPr marL="2286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3" b="20370"/>
          <a:stretch/>
        </p:blipFill>
        <p:spPr>
          <a:xfrm>
            <a:off x="0" y="1823720"/>
            <a:ext cx="5486400" cy="236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22361" y="2225040"/>
            <a:ext cx="3827141" cy="215443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tx2">
                    <a:lumMod val="75000"/>
                  </a:schemeClr>
                </a:solidFill>
              </a:rPr>
              <a:t>Ground-mount</a:t>
            </a:r>
          </a:p>
          <a:p>
            <a:pPr marL="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tx2">
                    <a:lumMod val="75000"/>
                  </a:schemeClr>
                </a:solidFill>
              </a:rPr>
              <a:t>Admin </a:t>
            </a: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</a:rPr>
              <a:t>Bldg</a:t>
            </a:r>
            <a:endParaRPr lang="en-US" sz="3000" b="1" dirty="0">
              <a:solidFill>
                <a:schemeClr val="tx2">
                  <a:lumMod val="75000"/>
                </a:schemeClr>
              </a:solidFill>
            </a:endParaRPr>
          </a:p>
          <a:p>
            <a:pPr marL="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String inverters </a:t>
            </a:r>
          </a:p>
          <a:p>
            <a:pPr marL="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85.8 kW </a:t>
            </a:r>
          </a:p>
          <a:p>
            <a:pPr marL="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20-year PPA (Eagle Point)</a:t>
            </a:r>
            <a:endParaRPr lang="en-US" b="1" dirty="0">
              <a:solidFill>
                <a:schemeClr val="tx1"/>
              </a:solidFill>
            </a:endParaRPr>
          </a:p>
          <a:p>
            <a:pPr marL="2286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85325" y="16"/>
            <a:ext cx="394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POWER PURCHASE AGREEMENTS (PPA)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6390" y="36498"/>
            <a:ext cx="4662319" cy="178722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Johnson County presentation November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963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608" y="6050331"/>
            <a:ext cx="5127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52400" y="306808"/>
            <a:ext cx="9128260" cy="224676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Latest Project</a:t>
            </a:r>
          </a:p>
          <a:p>
            <a:pPr marL="8001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 dirty="0">
                <a:solidFill>
                  <a:schemeClr val="tx2">
                    <a:lumMod val="75000"/>
                  </a:schemeClr>
                </a:solidFill>
              </a:rPr>
              <a:t>First outright purchase</a:t>
            </a:r>
          </a:p>
          <a:p>
            <a:pPr marL="8001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 dirty="0">
                <a:solidFill>
                  <a:schemeClr val="tx2">
                    <a:lumMod val="75000"/>
                  </a:schemeClr>
                </a:solidFill>
              </a:rPr>
              <a:t>Contracted with engineers:  design/consult</a:t>
            </a:r>
          </a:p>
          <a:p>
            <a:pPr marL="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Johnson County presentation November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4387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059085"/>
              </p:ext>
            </p:extLst>
          </p:nvPr>
        </p:nvGraphicFramePr>
        <p:xfrm>
          <a:off x="2" y="-1"/>
          <a:ext cx="9143997" cy="685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2785">
                  <a:extLst>
                    <a:ext uri="{9D8B030D-6E8A-4147-A177-3AD203B41FA5}">
                      <a16:colId xmlns:a16="http://schemas.microsoft.com/office/drawing/2014/main" val="2733071311"/>
                    </a:ext>
                  </a:extLst>
                </a:gridCol>
                <a:gridCol w="896654">
                  <a:extLst>
                    <a:ext uri="{9D8B030D-6E8A-4147-A177-3AD203B41FA5}">
                      <a16:colId xmlns:a16="http://schemas.microsoft.com/office/drawing/2014/main" val="886785977"/>
                    </a:ext>
                  </a:extLst>
                </a:gridCol>
                <a:gridCol w="1195537">
                  <a:extLst>
                    <a:ext uri="{9D8B030D-6E8A-4147-A177-3AD203B41FA5}">
                      <a16:colId xmlns:a16="http://schemas.microsoft.com/office/drawing/2014/main" val="1437673380"/>
                    </a:ext>
                  </a:extLst>
                </a:gridCol>
                <a:gridCol w="859292">
                  <a:extLst>
                    <a:ext uri="{9D8B030D-6E8A-4147-A177-3AD203B41FA5}">
                      <a16:colId xmlns:a16="http://schemas.microsoft.com/office/drawing/2014/main" val="2629438383"/>
                    </a:ext>
                  </a:extLst>
                </a:gridCol>
                <a:gridCol w="1504254">
                  <a:extLst>
                    <a:ext uri="{9D8B030D-6E8A-4147-A177-3AD203B41FA5}">
                      <a16:colId xmlns:a16="http://schemas.microsoft.com/office/drawing/2014/main" val="1051426458"/>
                    </a:ext>
                  </a:extLst>
                </a:gridCol>
                <a:gridCol w="1048719">
                  <a:extLst>
                    <a:ext uri="{9D8B030D-6E8A-4147-A177-3AD203B41FA5}">
                      <a16:colId xmlns:a16="http://schemas.microsoft.com/office/drawing/2014/main" val="2706523431"/>
                    </a:ext>
                  </a:extLst>
                </a:gridCol>
                <a:gridCol w="1036756">
                  <a:extLst>
                    <a:ext uri="{9D8B030D-6E8A-4147-A177-3AD203B41FA5}">
                      <a16:colId xmlns:a16="http://schemas.microsoft.com/office/drawing/2014/main" val="3950765884"/>
                    </a:ext>
                  </a:extLst>
                </a:gridCol>
              </a:tblGrid>
              <a:tr h="192650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effectLst/>
                        </a:rPr>
                        <a:t>SOLAR for Johnson County Operations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Size* (kW)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Year One  Production kWh       (.5% annual decrease)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</a:rPr>
                        <a:t>Type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</a:rPr>
                        <a:t>Finance Type            (Power Purchase Agreement = PPA)**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</a:rPr>
                        <a:t>Cost</a:t>
                      </a:r>
                      <a:r>
                        <a:rPr lang="en-US" sz="2000" b="1" u="none" strike="noStrike" baseline="30000">
                          <a:effectLst/>
                        </a:rPr>
                        <a:t>Ɨ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PPA pay off date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1606315"/>
                  </a:ext>
                </a:extLst>
              </a:tr>
              <a:tr h="128727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Secondary Roads Fleet and Wash Bay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15.12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                           20,078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Ground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PPA (10-year)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included in amount below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2025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8808905"/>
                  </a:ext>
                </a:extLst>
              </a:tr>
              <a:tr h="64804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Secondary Roads Shop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70.56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                           93,697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Ground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PPA (10-year)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$127,628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2025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137873"/>
                  </a:ext>
                </a:extLst>
              </a:tr>
              <a:tr h="64804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Administration Building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85.8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                        113,000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Roof (ballast)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PPA (20-year)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$274,086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2036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3155680"/>
                  </a:ext>
                </a:extLst>
              </a:tr>
              <a:tr h="64804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Health and Human Services Building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159.6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                        195,000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Ground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PPA (20-year)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$472,743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2036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5443032"/>
                  </a:ext>
                </a:extLst>
              </a:tr>
              <a:tr h="99465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Ambulance Service and Medical Examiner Facility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68.85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                           80,648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Roof</a:t>
                      </a:r>
                      <a:r>
                        <a:rPr lang="en-US" sz="2000" u="none" strike="noStrike" baseline="0" dirty="0">
                          <a:effectLst/>
                        </a:rPr>
                        <a:t> + </a:t>
                      </a:r>
                      <a:r>
                        <a:rPr lang="en-US" sz="2000" u="none" strike="noStrike" dirty="0">
                          <a:effectLst/>
                        </a:rPr>
                        <a:t>trellis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Outright purchase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$126,706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not applicable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5710583"/>
                  </a:ext>
                </a:extLst>
              </a:tr>
              <a:tr h="70542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TOTALS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399.93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                        502,423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 $    1,001,163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9" marR="8409" marT="84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489291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Johnson County presentation November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9277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:\Everyone\2015 Secondary Rds Solar\2015 70kW array\2015 06 17 70kW array\DSCF1273 angle of sun checked 70kW at Sec Rds s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t="-303" r="-7063" b="303"/>
          <a:stretch/>
        </p:blipFill>
        <p:spPr bwMode="auto">
          <a:xfrm>
            <a:off x="-21021" y="-27361"/>
            <a:ext cx="9944100" cy="688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2895600" cy="1219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Process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048000" y="-13807"/>
            <a:ext cx="6264885" cy="3200400"/>
          </a:xfrm>
        </p:spPr>
        <p:txBody>
          <a:bodyPr/>
          <a:lstStyle/>
          <a:p>
            <a:pPr marL="0" indent="0">
              <a:spcBef>
                <a:spcPts val="250"/>
              </a:spcBef>
              <a:buNone/>
            </a:pPr>
            <a:r>
              <a:rPr lang="en-US" sz="2000" b="1" dirty="0">
                <a:solidFill>
                  <a:srgbClr val="000000"/>
                </a:solidFill>
              </a:rPr>
              <a:t>1. Energy Efficiency Projects</a:t>
            </a:r>
          </a:p>
          <a:p>
            <a:pPr marL="0" indent="0">
              <a:spcBef>
                <a:spcPts val="250"/>
              </a:spcBef>
              <a:buNone/>
            </a:pPr>
            <a:r>
              <a:rPr lang="en-US" sz="2000" b="1" dirty="0">
                <a:solidFill>
                  <a:srgbClr val="000000"/>
                </a:solidFill>
              </a:rPr>
              <a:t>2. Feasibility + Preparedness</a:t>
            </a:r>
          </a:p>
          <a:p>
            <a:pPr marL="0" indent="0">
              <a:spcBef>
                <a:spcPts val="250"/>
              </a:spcBef>
              <a:buNone/>
            </a:pPr>
            <a:r>
              <a:rPr lang="en-US" sz="2000" b="1" dirty="0">
                <a:solidFill>
                  <a:srgbClr val="000000"/>
                </a:solidFill>
              </a:rPr>
              <a:t>3. Request for Proposals (RFPs) or Bid </a:t>
            </a:r>
          </a:p>
          <a:p>
            <a:pPr marL="0" indent="0">
              <a:spcBef>
                <a:spcPts val="250"/>
              </a:spcBef>
              <a:buNone/>
            </a:pPr>
            <a:r>
              <a:rPr lang="en-US" sz="2000" b="1" dirty="0">
                <a:solidFill>
                  <a:srgbClr val="000000"/>
                </a:solidFill>
              </a:rPr>
              <a:t>4. Proposal Assessment / Selection</a:t>
            </a:r>
          </a:p>
          <a:p>
            <a:pPr marL="0" indent="0">
              <a:spcBef>
                <a:spcPts val="250"/>
              </a:spcBef>
              <a:buNone/>
            </a:pPr>
            <a:r>
              <a:rPr lang="en-US" sz="2000" b="1" dirty="0">
                <a:solidFill>
                  <a:srgbClr val="000000"/>
                </a:solidFill>
              </a:rPr>
              <a:t>5. Power Purchase Agreement (PPA) or Outright Purchase</a:t>
            </a:r>
          </a:p>
          <a:p>
            <a:pPr marL="0" indent="0">
              <a:spcBef>
                <a:spcPts val="250"/>
              </a:spcBef>
              <a:buNone/>
            </a:pPr>
            <a:r>
              <a:rPr lang="en-US" sz="2000" b="1" dirty="0">
                <a:solidFill>
                  <a:srgbClr val="000000"/>
                </a:solidFill>
              </a:rPr>
              <a:t>6. Interconnection </a:t>
            </a:r>
            <a:r>
              <a:rPr lang="en-US" sz="2000" b="1" dirty="0" err="1">
                <a:solidFill>
                  <a:srgbClr val="000000"/>
                </a:solidFill>
              </a:rPr>
              <a:t>Agreements+Inpspections</a:t>
            </a:r>
            <a:r>
              <a:rPr lang="en-US" sz="2000" b="1" dirty="0">
                <a:solidFill>
                  <a:srgbClr val="000000"/>
                </a:solidFill>
              </a:rPr>
              <a:t>, etc.</a:t>
            </a:r>
          </a:p>
          <a:p>
            <a:pPr marL="0" indent="0">
              <a:spcBef>
                <a:spcPts val="250"/>
              </a:spcBef>
              <a:buNone/>
            </a:pPr>
            <a:r>
              <a:rPr lang="en-US" sz="2000" b="1" dirty="0">
                <a:solidFill>
                  <a:srgbClr val="000000"/>
                </a:solidFill>
              </a:rPr>
              <a:t>7. Public Awareness</a:t>
            </a:r>
          </a:p>
          <a:p>
            <a:pPr marL="0" indent="0">
              <a:buNone/>
            </a:pPr>
            <a:endParaRPr lang="en-US" sz="2600" dirty="0"/>
          </a:p>
          <a:p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marL="274637" lvl="1" indent="0">
              <a:buNone/>
            </a:pPr>
            <a:endParaRPr lang="en-US" sz="2200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Johnson County presentation November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329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19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Overall Needs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00600"/>
          </a:xfrm>
        </p:spPr>
        <p:txBody>
          <a:bodyPr/>
          <a:lstStyle/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en-US" sz="1800" b="1" dirty="0">
                <a:solidFill>
                  <a:srgbClr val="FFFFFF"/>
                </a:solidFill>
                <a:latin typeface="Arial" charset="0"/>
              </a:rPr>
              <a:t>TYPE</a:t>
            </a:r>
          </a:p>
          <a:p>
            <a:pPr marL="274637" lvl="1" indent="0">
              <a:buNone/>
            </a:pPr>
            <a:endParaRPr lang="en-US" dirty="0"/>
          </a:p>
          <a:p>
            <a:pPr marL="274637" lvl="1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200" dirty="0"/>
          </a:p>
          <a:p>
            <a:pPr marL="274637" lvl="1" indent="0">
              <a:buNone/>
            </a:pPr>
            <a:endParaRPr lang="en-US" sz="18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marL="274637" lvl="1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3000" i="1" dirty="0"/>
              <a:t>You will probably still buy energy from your utility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608" y="6053328"/>
            <a:ext cx="5175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09600" y="1874520"/>
          <a:ext cx="7315200" cy="2737772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3098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7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93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07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sng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ADMIN BLDG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kWh (annual)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Percent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Total need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480,000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100%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Provided by solar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113,000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23.5%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Provided by utility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367,000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76.5%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Johnson County presentation November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58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0" y="381000"/>
            <a:ext cx="4191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600" dirty="0">
              <a:latin typeface="Calibri" panose="020F0502020204030204" pitchFamily="34" charset="0"/>
            </a:endParaRPr>
          </a:p>
          <a:p>
            <a:pPr lvl="0"/>
            <a:r>
              <a:rPr lang="en-US" sz="2600" dirty="0">
                <a:latin typeface="Calibri" panose="020F0502020204030204" pitchFamily="34" charset="0"/>
              </a:rPr>
              <a:t>National program to improve solar use in cities, counties and towns. </a:t>
            </a:r>
          </a:p>
          <a:p>
            <a:pPr lvl="0"/>
            <a:endParaRPr lang="en-US" sz="2600" dirty="0">
              <a:latin typeface="Calibri" panose="020F0502020204030204" pitchFamily="34" charset="0"/>
            </a:endParaRPr>
          </a:p>
          <a:p>
            <a:pPr lvl="0"/>
            <a:endParaRPr lang="en-US" sz="2600" dirty="0">
              <a:latin typeface="Calibri" panose="020F0502020204030204" pitchFamily="34" charset="0"/>
            </a:endParaRPr>
          </a:p>
          <a:p>
            <a:pPr lvl="0"/>
            <a:endParaRPr lang="en-US" sz="2600" dirty="0">
              <a:latin typeface="Calibri" panose="020F0502020204030204" pitchFamily="34" charset="0"/>
            </a:endParaRPr>
          </a:p>
          <a:p>
            <a:pPr lvl="0"/>
            <a:endParaRPr lang="en-US" sz="2600" dirty="0">
              <a:latin typeface="Calibri" panose="020F0502020204030204" pitchFamily="34" charset="0"/>
            </a:endParaRPr>
          </a:p>
          <a:p>
            <a:pPr lvl="0"/>
            <a:endParaRPr lang="en-US" sz="2600" dirty="0">
              <a:latin typeface="Calibri" panose="020F0502020204030204" pitchFamily="34" charset="0"/>
            </a:endParaRPr>
          </a:p>
          <a:p>
            <a:pPr lvl="0"/>
            <a:r>
              <a:rPr lang="en-US" sz="2600" dirty="0">
                <a:latin typeface="Calibri" panose="020F0502020204030204" pitchFamily="34" charset="0"/>
              </a:rPr>
              <a:t>Cities/counties get assistance to improve and apply for recognition.</a:t>
            </a:r>
          </a:p>
          <a:p>
            <a:pPr lvl="0"/>
            <a:endParaRPr lang="en-US" sz="2600" dirty="0">
              <a:latin typeface="Calibri" panose="020F0502020204030204" pitchFamily="34" charset="0"/>
            </a:endParaRPr>
          </a:p>
          <a:p>
            <a:pPr lvl="0"/>
            <a:endParaRPr lang="en-US" sz="260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4" y="2892652"/>
            <a:ext cx="4288515" cy="39653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133" r="8484"/>
          <a:stretch/>
        </p:blipFill>
        <p:spPr>
          <a:xfrm>
            <a:off x="0" y="0"/>
            <a:ext cx="4267200" cy="2834348"/>
          </a:xfrm>
          <a:prstGeom prst="rect">
            <a:avLst/>
          </a:prstGeom>
        </p:spPr>
      </p:pic>
      <p:pic>
        <p:nvPicPr>
          <p:cNvPr id="7" name="Picture 2" descr="http://www.jc.local/uploadedImages/County_Logos/Johnson%20County%20Logo%20-%20Color%20Transparan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85340" y="5775784"/>
            <a:ext cx="645020" cy="80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Johnson County presentation November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039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971" y="-87658"/>
            <a:ext cx="8534400" cy="1219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Expected </a:t>
            </a:r>
            <a:r>
              <a:rPr lang="en-US" sz="3200" b="1">
                <a:solidFill>
                  <a:schemeClr val="bg2">
                    <a:lumMod val="25000"/>
                  </a:schemeClr>
                </a:solidFill>
                <a:latin typeface="+mn-lt"/>
              </a:rPr>
              <a:t>Annual Results </a:t>
            </a:r>
            <a:br>
              <a:rPr lang="en-US" sz="32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Admin + HHS Solar Arrays 308,000 kWh </a:t>
            </a:r>
            <a:endParaRPr lang="en-US" sz="3200" dirty="0"/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4917715" cy="805245"/>
          </a:xfrm>
        </p:spPr>
        <p:txBody>
          <a:bodyPr/>
          <a:lstStyle/>
          <a:p>
            <a:endParaRPr lang="en-US" sz="1200" dirty="0"/>
          </a:p>
          <a:p>
            <a:pPr marL="0" indent="0">
              <a:buNone/>
            </a:pPr>
            <a:r>
              <a:rPr lang="en-US" dirty="0"/>
              <a:t>Like avoiding greenhouse gases from…</a:t>
            </a:r>
          </a:p>
          <a:p>
            <a:pPr marL="0" indent="0">
              <a:buNone/>
            </a:pPr>
            <a:endParaRPr lang="en-US" sz="1200" dirty="0"/>
          </a:p>
        </p:txBody>
      </p:sp>
      <p:pic>
        <p:nvPicPr>
          <p:cNvPr id="4100" name="Picture 4" descr="http://www.epa.gov/cleanenergy/energy-resources/calculator_resources/i-icon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-3871913"/>
            <a:ext cx="17145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115651" y="6583075"/>
            <a:ext cx="76501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Source: https://www.epa.gov/energy/greenhouse-gas-equivalencies-calculator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380" y="3649559"/>
            <a:ext cx="3733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Like avoiding CO</a:t>
            </a:r>
            <a:r>
              <a:rPr lang="en-US" sz="2100" baseline="-25000" dirty="0"/>
              <a:t>2</a:t>
            </a:r>
            <a:r>
              <a:rPr lang="en-US" sz="2100" dirty="0"/>
              <a:t> emissions of…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50380" y="5248607"/>
            <a:ext cx="45550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Equal to carbon sequestered by…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1131542"/>
            <a:ext cx="2276475" cy="1876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4925" y="2815811"/>
            <a:ext cx="2266950" cy="2085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1399" y="4780075"/>
            <a:ext cx="2276475" cy="200025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608" y="6053328"/>
            <a:ext cx="5127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Johnson County presentation November 2018</a:t>
            </a:r>
          </a:p>
        </p:txBody>
      </p:sp>
    </p:spTree>
    <p:extLst>
      <p:ext uri="{BB962C8B-B14F-4D97-AF65-F5344CB8AC3E}">
        <p14:creationId xmlns:p14="http://schemas.microsoft.com/office/powerpoint/2010/main" val="2896394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63255" y="0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185"/>
            <a:ext cx="9049094" cy="6930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www.johnson-county.com/solar</a:t>
            </a:r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Johnson County presentation November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6150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1" y="213616"/>
            <a:ext cx="5394193" cy="1219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Questions?</a:t>
            </a:r>
          </a:p>
        </p:txBody>
      </p:sp>
      <p:pic>
        <p:nvPicPr>
          <p:cNvPr id="4100" name="Picture 4" descr="http://www.epa.gov/cleanenergy/energy-resources/calculator_resources/i-icon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-3871913"/>
            <a:ext cx="17145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6601" y="1143000"/>
            <a:ext cx="537895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800" b="1" dirty="0"/>
              <a:t>www.johnson-county.com/solar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2" descr="http://www.jc.local/uploadedImages/County_Logos/Johnson%20County%20Logo%20-%20Color%20Transparant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8850" y="239016"/>
            <a:ext cx="2042500" cy="253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0" b="22215"/>
          <a:stretch/>
        </p:blipFill>
        <p:spPr>
          <a:xfrm>
            <a:off x="0" y="3353371"/>
            <a:ext cx="9144000" cy="351694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Johnson County presentation November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049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41148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Pretty picture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4096"/>
            <a:ext cx="9144000" cy="56239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95292"/>
            <a:ext cx="899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latin typeface="Calibri" panose="020F0502020204030204" pitchFamily="34" charset="0"/>
              </a:rPr>
              <a:t>Johnson County was the first entity in Iowa to receive the Gold-level recognition</a:t>
            </a:r>
            <a:r>
              <a:rPr lang="en-US" sz="2000" b="1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6" name="Picture 2" descr="http://www.jc.local/uploadedImages/County_Logos/Johnson%20County%20Logo%20-%20Color%20Transparan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85340" y="5775784"/>
            <a:ext cx="645020" cy="80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Johnson County presentation November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618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1" t="34546" r="11772" b="33287"/>
          <a:stretch/>
        </p:blipFill>
        <p:spPr>
          <a:xfrm>
            <a:off x="2667000" y="265041"/>
            <a:ext cx="4007863" cy="190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3065" y="1850172"/>
            <a:ext cx="7772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600" dirty="0">
              <a:latin typeface="Calibri" panose="020F0502020204030204" pitchFamily="34" charset="0"/>
            </a:endParaRPr>
          </a:p>
          <a:p>
            <a:r>
              <a:rPr lang="en-US" sz="2600" dirty="0">
                <a:latin typeface="Calibri" panose="020F0502020204030204" pitchFamily="34" charset="0"/>
              </a:rPr>
              <a:t>Planning, Development and Sustainability Department handled the application and efforts.</a:t>
            </a:r>
          </a:p>
          <a:p>
            <a:endParaRPr lang="en-US" sz="2600" dirty="0">
              <a:latin typeface="Calibri" panose="020F0502020204030204" pitchFamily="34" charset="0"/>
            </a:endParaRPr>
          </a:p>
          <a:p>
            <a:r>
              <a:rPr lang="en-US" sz="2600" dirty="0">
                <a:latin typeface="Calibri" panose="020F0502020204030204" pitchFamily="34" charset="0"/>
              </a:rPr>
              <a:t>Improvements for our jurisdiction (unincorporated areas):</a:t>
            </a:r>
          </a:p>
          <a:p>
            <a:endParaRPr lang="en-US" sz="2600" dirty="0">
              <a:latin typeface="Calibri" panose="020F050202020403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</a:rPr>
              <a:t>Codified Solar as an accessory use.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</a:rPr>
              <a:t>Created a Solar PV System checklist; posted online.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</a:rPr>
              <a:t>Ensured use of a flat $100 fee for residential solar.</a:t>
            </a:r>
          </a:p>
          <a:p>
            <a:pPr lvl="0"/>
            <a:endParaRPr lang="en-US" sz="2600" dirty="0">
              <a:latin typeface="Calibri" panose="020F0502020204030204" pitchFamily="34" charset="0"/>
            </a:endParaRPr>
          </a:p>
          <a:p>
            <a:pPr lvl="0"/>
            <a:r>
              <a:rPr lang="en-US" sz="2600" i="1" dirty="0">
                <a:latin typeface="Calibri" panose="020F0502020204030204" pitchFamily="34" charset="0"/>
              </a:rPr>
              <a:t>More on next slide!</a:t>
            </a:r>
          </a:p>
        </p:txBody>
      </p:sp>
      <p:pic>
        <p:nvPicPr>
          <p:cNvPr id="7" name="Picture 2" descr="http://www.jc.local/uploadedImages/County_Logos/Johnson%20County%20Logo%20-%20Color%20Transpara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5340" y="5775784"/>
            <a:ext cx="645020" cy="80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Johnson County presentation November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491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1" t="34546" r="11772" b="33287"/>
          <a:stretch/>
        </p:blipFill>
        <p:spPr>
          <a:xfrm>
            <a:off x="2514600" y="609600"/>
            <a:ext cx="4007863" cy="190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330" y="2552075"/>
            <a:ext cx="813066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600" dirty="0">
                <a:latin typeface="Calibri" panose="020F0502020204030204" pitchFamily="34" charset="0"/>
              </a:rPr>
              <a:t>Other Highlights of the Gold Award from SolSmart</a:t>
            </a:r>
          </a:p>
          <a:p>
            <a:pPr lvl="0"/>
            <a:endParaRPr lang="en-US" sz="2600" dirty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Ensured permit applications are reviewed within three business days and created a statement about this.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Earned points because we offer  specific appointment times for inspections.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Showed our inspectors complete solar training.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Demonstrated action in state-level conversations on solar.</a:t>
            </a:r>
            <a:endParaRPr lang="en-US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600" dirty="0">
              <a:latin typeface="Calibri" panose="020F05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Johnson County presentation November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842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1" t="34546" r="11772" b="33287"/>
          <a:stretch/>
        </p:blipFill>
        <p:spPr>
          <a:xfrm>
            <a:off x="2362200" y="533400"/>
            <a:ext cx="4007863" cy="190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0200" y="2626683"/>
            <a:ext cx="39470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/>
              <a:t>You can find our solar PV checklist online at </a:t>
            </a:r>
            <a:r>
              <a:rPr lang="en-US" sz="2000" dirty="0">
                <a:hlinkClick r:id="rId3"/>
              </a:rPr>
              <a:t>www.Johnson-county.com/planning</a:t>
            </a:r>
            <a:r>
              <a:rPr lang="en-US" sz="2000" dirty="0"/>
              <a:t>. </a:t>
            </a:r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Click on “Development and</a:t>
            </a:r>
          </a:p>
          <a:p>
            <a:pPr lvl="0"/>
            <a:r>
              <a:rPr lang="en-US" sz="2000" dirty="0"/>
              <a:t> Building Services” then</a:t>
            </a:r>
          </a:p>
          <a:p>
            <a:pPr lvl="0"/>
            <a:r>
              <a:rPr lang="en-US" sz="2000" dirty="0"/>
              <a:t> “Building Services” to find it.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93028">
            <a:off x="2240477" y="2733484"/>
            <a:ext cx="2648983" cy="332984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38784">
            <a:off x="763802" y="2732515"/>
            <a:ext cx="2623175" cy="340290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Johnson County presentation November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693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jc.local/uploadedImages/County_Logos/Johnson%20County%20Logo%20-%20Color%20Transpara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0528" y="5645716"/>
            <a:ext cx="749832" cy="93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2400" y="3337392"/>
            <a:ext cx="82759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/>
          </a:p>
          <a:p>
            <a:pPr algn="ctr"/>
            <a:r>
              <a:rPr lang="en-US" sz="3600" b="1" i="1" dirty="0"/>
              <a:t>Helping residents in the incorporated and unincorporated areas get solar for their homes through a group buy</a:t>
            </a:r>
          </a:p>
          <a:p>
            <a:endParaRPr lang="en-US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209" y="976780"/>
            <a:ext cx="6833763" cy="23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AEBDE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Johnson County presentation November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942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202406"/>
            <a:ext cx="8229600" cy="1219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“Solarize” Program Main Goal</a:t>
            </a:r>
          </a:p>
        </p:txBody>
      </p:sp>
      <p:sp>
        <p:nvSpPr>
          <p:cNvPr id="3" name="Rectangle 2"/>
          <p:cNvSpPr/>
          <p:nvPr/>
        </p:nvSpPr>
        <p:spPr>
          <a:xfrm>
            <a:off x="469900" y="1054179"/>
            <a:ext cx="82042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/>
              <a:t>Make communities more sustainable by making solar faster, easier, and more affordable.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/>
              <a:t>Bring smaller solar projects together so…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/>
              <a:t>Everyone participating gets a more affordable price for an actual array attached to their </a:t>
            </a:r>
            <a:r>
              <a:rPr lang="en-US" sz="2600" i="1" dirty="0"/>
              <a:t>own</a:t>
            </a:r>
            <a:r>
              <a:rPr lang="en-US" sz="2600" dirty="0"/>
              <a:t> home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/>
              <a:t>Educate people, so even if they don’t get solar, they know more about it.</a:t>
            </a:r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400" i="1" dirty="0"/>
          </a:p>
          <a:p>
            <a:r>
              <a:rPr lang="en-US" sz="2200" i="1" dirty="0"/>
              <a:t>Solarize group buy uses </a:t>
            </a:r>
          </a:p>
          <a:p>
            <a:r>
              <a:rPr lang="en-US" sz="2200" i="1" dirty="0"/>
              <a:t>“economies of scale” </a:t>
            </a:r>
          </a:p>
          <a:p>
            <a:r>
              <a:rPr lang="en-US" sz="2200" i="1" dirty="0"/>
              <a:t>It’s </a:t>
            </a:r>
            <a:r>
              <a:rPr lang="en-US" sz="2200" i="1" u="sng" dirty="0"/>
              <a:t>NOT</a:t>
            </a:r>
            <a:r>
              <a:rPr lang="en-US" sz="2200" i="1" dirty="0"/>
              <a:t> one big community solar garden.</a:t>
            </a:r>
          </a:p>
          <a:p>
            <a:endParaRPr lang="en-US" sz="2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900" y="4282751"/>
            <a:ext cx="3594100" cy="256495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"/>
            <a:ext cx="2798763" cy="96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AEBDE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Johnson County presentation November 2018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4098</TotalTime>
  <Words>2468</Words>
  <Application>Microsoft Macintosh PowerPoint</Application>
  <PresentationFormat>On-screen Show (4:3)</PresentationFormat>
  <Paragraphs>482</Paragraphs>
  <Slides>32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“Solarize” Program Main Goal</vt:lpstr>
      <vt:lpstr>Inspiration: Solarize Cedar Rapids and Linn County (2017)</vt:lpstr>
      <vt:lpstr>PowerPoint Presentation</vt:lpstr>
      <vt:lpstr>Midwest Renewable Energy Association</vt:lpstr>
      <vt:lpstr>Partners: Cities and Departments Engaged</vt:lpstr>
      <vt:lpstr>800 Residents Engaged</vt:lpstr>
      <vt:lpstr>Results</vt:lpstr>
      <vt:lpstr>Equivalent to avoiding  GHG emissions of..</vt:lpstr>
      <vt:lpstr>Glad We Did It! Results…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 Purchase Agreement</vt:lpstr>
      <vt:lpstr>What is A Power Purchase Agreement (PPA)</vt:lpstr>
      <vt:lpstr>PowerPoint Presentation</vt:lpstr>
      <vt:lpstr>PowerPoint Presentation</vt:lpstr>
      <vt:lpstr>PowerPoint Presentation</vt:lpstr>
      <vt:lpstr>Process</vt:lpstr>
      <vt:lpstr>Overall Needs</vt:lpstr>
      <vt:lpstr>Expected Annual Results  Admin + HHS Solar Arrays 308,000 kWh </vt:lpstr>
      <vt:lpstr>PowerPoint Presentation</vt:lpstr>
      <vt:lpstr>Questions?</vt:lpstr>
    </vt:vector>
  </TitlesOfParts>
  <Company>Johnson County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Jeannie Price</cp:lastModifiedBy>
  <cp:revision>603</cp:revision>
  <cp:lastPrinted>2018-10-31T19:15:54Z</cp:lastPrinted>
  <dcterms:created xsi:type="dcterms:W3CDTF">2013-10-11T14:35:39Z</dcterms:created>
  <dcterms:modified xsi:type="dcterms:W3CDTF">2018-10-31T19:17:58Z</dcterms:modified>
</cp:coreProperties>
</file>