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Arial" panose="020B0604020202020204" pitchFamily="34" charset="0"/>
      <p:regular r:id="rId8"/>
    </p:embeddedFont>
    <p:embeddedFont>
      <p:font typeface="Arial Bold" panose="020B0802020202020204" pitchFamily="34" charset="77"/>
      <p:regular r:id="rId9"/>
      <p:bold r:id="rId10"/>
    </p:embeddedFont>
    <p:embeddedFont>
      <p:font typeface="Capriola" panose="02010603030502060004" pitchFamily="2" charset="77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>
      <p:cViewPr varScale="1">
        <p:scale>
          <a:sx n="80" d="100"/>
          <a:sy n="80" d="100"/>
        </p:scale>
        <p:origin x="8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10235" y="263985"/>
            <a:ext cx="15467529" cy="9642424"/>
          </a:xfrm>
          <a:custGeom>
            <a:avLst/>
            <a:gdLst/>
            <a:ahLst/>
            <a:cxnLst/>
            <a:rect l="l" t="t" r="r" b="b"/>
            <a:pathLst>
              <a:path w="15467529" h="9642424">
                <a:moveTo>
                  <a:pt x="0" y="0"/>
                </a:moveTo>
                <a:lnTo>
                  <a:pt x="15467530" y="0"/>
                </a:lnTo>
                <a:lnTo>
                  <a:pt x="15467530" y="9642425"/>
                </a:lnTo>
                <a:lnTo>
                  <a:pt x="0" y="96424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04" t="-75804" r="-1607" b="-57301"/>
            </a:stretch>
          </a:blipFill>
          <a:ln w="123825" cap="sq">
            <a:solidFill>
              <a:srgbClr val="8D2B1D"/>
            </a:solidFill>
            <a:prstDash val="solid"/>
            <a:miter/>
          </a:ln>
        </p:spPr>
      </p:sp>
      <p:sp>
        <p:nvSpPr>
          <p:cNvPr id="3" name="Freeform 3"/>
          <p:cNvSpPr/>
          <p:nvPr/>
        </p:nvSpPr>
        <p:spPr>
          <a:xfrm>
            <a:off x="11974831" y="4734245"/>
            <a:ext cx="5689381" cy="5172165"/>
          </a:xfrm>
          <a:custGeom>
            <a:avLst/>
            <a:gdLst/>
            <a:ahLst/>
            <a:cxnLst/>
            <a:rect l="l" t="t" r="r" b="b"/>
            <a:pathLst>
              <a:path w="5689381" h="5172165">
                <a:moveTo>
                  <a:pt x="0" y="0"/>
                </a:moveTo>
                <a:lnTo>
                  <a:pt x="5689381" y="0"/>
                </a:lnTo>
                <a:lnTo>
                  <a:pt x="5689381" y="5172165"/>
                </a:lnTo>
                <a:lnTo>
                  <a:pt x="0" y="517216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6358737" y="1028700"/>
            <a:ext cx="5570527" cy="1688298"/>
          </a:xfrm>
          <a:custGeom>
            <a:avLst/>
            <a:gdLst/>
            <a:ahLst/>
            <a:cxnLst/>
            <a:rect l="l" t="t" r="r" b="b"/>
            <a:pathLst>
              <a:path w="5570527" h="1688298">
                <a:moveTo>
                  <a:pt x="0" y="0"/>
                </a:moveTo>
                <a:lnTo>
                  <a:pt x="5570526" y="0"/>
                </a:lnTo>
                <a:lnTo>
                  <a:pt x="5570526" y="1688298"/>
                </a:lnTo>
                <a:lnTo>
                  <a:pt x="0" y="168829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811573" y="2847926"/>
            <a:ext cx="10664853" cy="23266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08"/>
              </a:lnSpc>
            </a:pPr>
            <a:r>
              <a:rPr lang="en-US" sz="6648">
                <a:solidFill>
                  <a:srgbClr val="8D2B1D"/>
                </a:solidFill>
                <a:latin typeface="Capriola"/>
              </a:rPr>
              <a:t>Progressive Action for the Common Good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811573" y="5656108"/>
            <a:ext cx="10664853" cy="9283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28"/>
              </a:lnSpc>
              <a:spcBef>
                <a:spcPct val="0"/>
              </a:spcBef>
            </a:pPr>
            <a:r>
              <a:rPr lang="en-US" sz="5448">
                <a:solidFill>
                  <a:srgbClr val="8D2B1D"/>
                </a:solidFill>
                <a:latin typeface="Capriola"/>
              </a:rPr>
              <a:t>presents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89652" y="263985"/>
            <a:ext cx="15467529" cy="9642424"/>
          </a:xfrm>
          <a:custGeom>
            <a:avLst/>
            <a:gdLst/>
            <a:ahLst/>
            <a:cxnLst/>
            <a:rect l="l" t="t" r="r" b="b"/>
            <a:pathLst>
              <a:path w="15467529" h="9642424">
                <a:moveTo>
                  <a:pt x="0" y="0"/>
                </a:moveTo>
                <a:lnTo>
                  <a:pt x="15467530" y="0"/>
                </a:lnTo>
                <a:lnTo>
                  <a:pt x="15467530" y="9642425"/>
                </a:lnTo>
                <a:lnTo>
                  <a:pt x="0" y="96424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04" t="-75804" r="-1607" b="-57301"/>
            </a:stretch>
          </a:blipFill>
          <a:ln w="123825" cap="sq">
            <a:solidFill>
              <a:srgbClr val="8D2B1D"/>
            </a:solidFill>
            <a:prstDash val="solid"/>
            <a:miter/>
          </a:ln>
        </p:spPr>
      </p:sp>
      <p:sp>
        <p:nvSpPr>
          <p:cNvPr id="3" name="TextBox 3"/>
          <p:cNvSpPr txBox="1"/>
          <p:nvPr/>
        </p:nvSpPr>
        <p:spPr>
          <a:xfrm>
            <a:off x="5921268" y="3583227"/>
            <a:ext cx="6445465" cy="4150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46"/>
              </a:lnSpc>
            </a:pPr>
            <a:r>
              <a:rPr lang="en-US" sz="3583">
                <a:solidFill>
                  <a:srgbClr val="8D2B1D"/>
                </a:solidFill>
                <a:latin typeface="Capriola"/>
              </a:rPr>
              <a:t>With a Legacy Panel discussion featuring </a:t>
            </a:r>
          </a:p>
          <a:p>
            <a:pPr algn="ctr">
              <a:lnSpc>
                <a:spcPts val="5964"/>
              </a:lnSpc>
            </a:pPr>
            <a:r>
              <a:rPr lang="en-US" sz="3923">
                <a:solidFill>
                  <a:srgbClr val="8D2B1D"/>
                </a:solidFill>
                <a:latin typeface="Capriola"/>
              </a:rPr>
              <a:t>MacArthur Cotton</a:t>
            </a:r>
          </a:p>
          <a:p>
            <a:pPr algn="ctr">
              <a:lnSpc>
                <a:spcPts val="5446"/>
              </a:lnSpc>
            </a:pPr>
            <a:r>
              <a:rPr lang="en-US" sz="3583">
                <a:solidFill>
                  <a:srgbClr val="8D2B1D"/>
                </a:solidFill>
                <a:latin typeface="Capriola"/>
              </a:rPr>
              <a:t>Freedom Rider and </a:t>
            </a:r>
          </a:p>
          <a:p>
            <a:pPr algn="ctr">
              <a:lnSpc>
                <a:spcPts val="5446"/>
              </a:lnSpc>
            </a:pPr>
            <a:r>
              <a:rPr lang="en-US" sz="3583">
                <a:solidFill>
                  <a:srgbClr val="8D2B1D"/>
                </a:solidFill>
                <a:latin typeface="Capriola"/>
              </a:rPr>
              <a:t>Veteran of the Mississippi Civil Rights Movement</a:t>
            </a:r>
          </a:p>
        </p:txBody>
      </p:sp>
      <p:sp>
        <p:nvSpPr>
          <p:cNvPr id="4" name="Freeform 4"/>
          <p:cNvSpPr/>
          <p:nvPr/>
        </p:nvSpPr>
        <p:spPr>
          <a:xfrm>
            <a:off x="12242592" y="4977664"/>
            <a:ext cx="5421621" cy="4928746"/>
          </a:xfrm>
          <a:custGeom>
            <a:avLst/>
            <a:gdLst/>
            <a:ahLst/>
            <a:cxnLst/>
            <a:rect l="l" t="t" r="r" b="b"/>
            <a:pathLst>
              <a:path w="5421621" h="4928746">
                <a:moveTo>
                  <a:pt x="0" y="0"/>
                </a:moveTo>
                <a:lnTo>
                  <a:pt x="5421620" y="0"/>
                </a:lnTo>
                <a:lnTo>
                  <a:pt x="5421620" y="4928746"/>
                </a:lnTo>
                <a:lnTo>
                  <a:pt x="0" y="492874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636217" y="2732877"/>
            <a:ext cx="11015567" cy="589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66"/>
              </a:lnSpc>
            </a:pPr>
            <a:r>
              <a:rPr lang="en-US" sz="4466">
                <a:solidFill>
                  <a:srgbClr val="8D2B1D"/>
                </a:solidFill>
                <a:latin typeface="Capriola"/>
              </a:rPr>
              <a:t>Standing on the Shoulders of the Past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658734" y="1112354"/>
            <a:ext cx="8970532" cy="13767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268"/>
              </a:lnSpc>
            </a:pPr>
            <a:r>
              <a:rPr lang="en-US" sz="8048">
                <a:solidFill>
                  <a:srgbClr val="8D2B1D"/>
                </a:solidFill>
                <a:latin typeface="Capriola"/>
              </a:rPr>
              <a:t>I Am the Future: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89652" y="263985"/>
            <a:ext cx="15467529" cy="9642424"/>
          </a:xfrm>
          <a:custGeom>
            <a:avLst/>
            <a:gdLst/>
            <a:ahLst/>
            <a:cxnLst/>
            <a:rect l="l" t="t" r="r" b="b"/>
            <a:pathLst>
              <a:path w="15467529" h="9642424">
                <a:moveTo>
                  <a:pt x="0" y="0"/>
                </a:moveTo>
                <a:lnTo>
                  <a:pt x="15467530" y="0"/>
                </a:lnTo>
                <a:lnTo>
                  <a:pt x="15467530" y="9642425"/>
                </a:lnTo>
                <a:lnTo>
                  <a:pt x="0" y="96424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04" t="-75804" r="-1607" b="-57301"/>
            </a:stretch>
          </a:blipFill>
          <a:ln w="123825" cap="sq">
            <a:solidFill>
              <a:srgbClr val="8D2B1D"/>
            </a:solidFill>
            <a:prstDash val="solid"/>
            <a:miter/>
          </a:ln>
        </p:spPr>
      </p:sp>
      <p:sp>
        <p:nvSpPr>
          <p:cNvPr id="3" name="Freeform 3"/>
          <p:cNvSpPr/>
          <p:nvPr/>
        </p:nvSpPr>
        <p:spPr>
          <a:xfrm>
            <a:off x="12832531" y="5513972"/>
            <a:ext cx="4831681" cy="4392438"/>
          </a:xfrm>
          <a:custGeom>
            <a:avLst/>
            <a:gdLst/>
            <a:ahLst/>
            <a:cxnLst/>
            <a:rect l="l" t="t" r="r" b="b"/>
            <a:pathLst>
              <a:path w="4831681" h="4392438">
                <a:moveTo>
                  <a:pt x="0" y="0"/>
                </a:moveTo>
                <a:lnTo>
                  <a:pt x="4831681" y="0"/>
                </a:lnTo>
                <a:lnTo>
                  <a:pt x="4831681" y="4392438"/>
                </a:lnTo>
                <a:lnTo>
                  <a:pt x="0" y="439243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2733027" y="1283390"/>
            <a:ext cx="12821945" cy="26181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68"/>
              </a:lnSpc>
            </a:pPr>
            <a:r>
              <a:rPr lang="en-US" sz="7548">
                <a:solidFill>
                  <a:srgbClr val="8D2B1D"/>
                </a:solidFill>
                <a:latin typeface="Capriola"/>
              </a:rPr>
              <a:t>PACG would like to thank our  cosponsors: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733027" y="4273434"/>
            <a:ext cx="12821945" cy="33985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028"/>
              </a:lnSpc>
            </a:pPr>
            <a:r>
              <a:rPr lang="en-US" sz="6448">
                <a:solidFill>
                  <a:srgbClr val="8D2B1D"/>
                </a:solidFill>
                <a:latin typeface="Capriola"/>
              </a:rPr>
              <a:t>Figge Art Museum</a:t>
            </a:r>
          </a:p>
          <a:p>
            <a:pPr algn="ctr">
              <a:lnSpc>
                <a:spcPts val="9028"/>
              </a:lnSpc>
            </a:pPr>
            <a:r>
              <a:rPr lang="en-US" sz="6448">
                <a:solidFill>
                  <a:srgbClr val="8D2B1D"/>
                </a:solidFill>
                <a:latin typeface="Capriola"/>
              </a:rPr>
              <a:t>WQPT PBS</a:t>
            </a:r>
          </a:p>
          <a:p>
            <a:pPr algn="ctr">
              <a:lnSpc>
                <a:spcPts val="9028"/>
              </a:lnSpc>
              <a:spcBef>
                <a:spcPct val="0"/>
              </a:spcBef>
            </a:pPr>
            <a:r>
              <a:rPr lang="en-US" sz="6448">
                <a:solidFill>
                  <a:srgbClr val="8D2B1D"/>
                </a:solidFill>
                <a:latin typeface="Capriola"/>
              </a:rPr>
              <a:t>WVIK NPR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76400" y="380590"/>
            <a:ext cx="15467529" cy="9642424"/>
          </a:xfrm>
          <a:custGeom>
            <a:avLst/>
            <a:gdLst/>
            <a:ahLst/>
            <a:cxnLst/>
            <a:rect l="l" t="t" r="r" b="b"/>
            <a:pathLst>
              <a:path w="15467529" h="9642424">
                <a:moveTo>
                  <a:pt x="0" y="0"/>
                </a:moveTo>
                <a:lnTo>
                  <a:pt x="15467530" y="0"/>
                </a:lnTo>
                <a:lnTo>
                  <a:pt x="15467530" y="9642425"/>
                </a:lnTo>
                <a:lnTo>
                  <a:pt x="0" y="96424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04" t="-75804" r="-1607" b="-57301"/>
            </a:stretch>
          </a:blipFill>
          <a:ln w="123825" cap="sq">
            <a:solidFill>
              <a:srgbClr val="8D2B1D"/>
            </a:solidFill>
            <a:prstDash val="solid"/>
            <a:miter/>
          </a:ln>
        </p:spPr>
      </p:sp>
      <p:sp>
        <p:nvSpPr>
          <p:cNvPr id="3" name="Freeform 3"/>
          <p:cNvSpPr/>
          <p:nvPr/>
        </p:nvSpPr>
        <p:spPr>
          <a:xfrm>
            <a:off x="12832531" y="5513972"/>
            <a:ext cx="4831681" cy="4392438"/>
          </a:xfrm>
          <a:custGeom>
            <a:avLst/>
            <a:gdLst/>
            <a:ahLst/>
            <a:cxnLst/>
            <a:rect l="l" t="t" r="r" b="b"/>
            <a:pathLst>
              <a:path w="4831681" h="4392438">
                <a:moveTo>
                  <a:pt x="0" y="0"/>
                </a:moveTo>
                <a:lnTo>
                  <a:pt x="4831681" y="0"/>
                </a:lnTo>
                <a:lnTo>
                  <a:pt x="4831681" y="4392438"/>
                </a:lnTo>
                <a:lnTo>
                  <a:pt x="0" y="439243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2733027" y="646286"/>
            <a:ext cx="12821945" cy="24346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08"/>
              </a:lnSpc>
            </a:pPr>
            <a:r>
              <a:rPr lang="en-US" sz="4648" dirty="0">
                <a:solidFill>
                  <a:srgbClr val="8D2B1D"/>
                </a:solidFill>
                <a:latin typeface="Capriola"/>
              </a:rPr>
              <a:t>This event was also made possible by the generosity of the following organizations, individuals, and anonymous donors: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644629" y="3253111"/>
            <a:ext cx="6998740" cy="63615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100 Black Men of the Quad Cities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ASWAS, Inc.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Diocese of Davenport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Friends of MLK Interpretive Center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Iowa State Representative Ken </a:t>
            </a:r>
            <a:r>
              <a:rPr lang="en-US" sz="2950" dirty="0" err="1">
                <a:solidFill>
                  <a:srgbClr val="A64725"/>
                </a:solidFill>
                <a:latin typeface="Arial Bold"/>
              </a:rPr>
              <a:t>Croken</a:t>
            </a:r>
            <a:r>
              <a:rPr lang="en-US" sz="2950" dirty="0">
                <a:solidFill>
                  <a:srgbClr val="A64725"/>
                </a:solidFill>
                <a:latin typeface="Arial Bold"/>
              </a:rPr>
              <a:t> </a:t>
            </a:r>
          </a:p>
          <a:p>
            <a:pPr algn="ctr">
              <a:lnSpc>
                <a:spcPts val="4396"/>
              </a:lnSpc>
            </a:pPr>
            <a:r>
              <a:rPr lang="en-US" sz="2950" dirty="0" err="1">
                <a:solidFill>
                  <a:srgbClr val="A64725"/>
                </a:solidFill>
                <a:latin typeface="Arial Bold"/>
              </a:rPr>
              <a:t>Metrocom</a:t>
            </a:r>
            <a:r>
              <a:rPr lang="en-US" sz="2950" dirty="0">
                <a:solidFill>
                  <a:srgbClr val="A64725"/>
                </a:solidFill>
                <a:latin typeface="Arial Bold"/>
              </a:rPr>
              <a:t> NAACP Unit #4019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Northwest Bank and Trust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One Human Family - QCA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Quad Cities Interfaith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Tracy and Ben Singleton</a:t>
            </a:r>
          </a:p>
          <a:p>
            <a:pPr algn="ctr">
              <a:lnSpc>
                <a:spcPts val="4396"/>
              </a:lnSpc>
            </a:pPr>
            <a:r>
              <a:rPr lang="en-US" sz="2950" dirty="0">
                <a:solidFill>
                  <a:srgbClr val="A64725"/>
                </a:solidFill>
                <a:latin typeface="Arial Bold"/>
              </a:rPr>
              <a:t>Smart Lexus of the Quad Cities</a:t>
            </a:r>
          </a:p>
          <a:p>
            <a:pPr algn="ctr">
              <a:lnSpc>
                <a:spcPts val="1863"/>
              </a:lnSpc>
            </a:pPr>
            <a:endParaRPr lang="en-US" sz="2950" dirty="0">
              <a:solidFill>
                <a:srgbClr val="A64725"/>
              </a:solidFill>
              <a:latin typeface="Arial Bold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89652" y="263985"/>
            <a:ext cx="15467529" cy="9642424"/>
          </a:xfrm>
          <a:custGeom>
            <a:avLst/>
            <a:gdLst/>
            <a:ahLst/>
            <a:cxnLst/>
            <a:rect l="l" t="t" r="r" b="b"/>
            <a:pathLst>
              <a:path w="15467529" h="9642424">
                <a:moveTo>
                  <a:pt x="0" y="0"/>
                </a:moveTo>
                <a:lnTo>
                  <a:pt x="15467530" y="0"/>
                </a:lnTo>
                <a:lnTo>
                  <a:pt x="15467530" y="9642425"/>
                </a:lnTo>
                <a:lnTo>
                  <a:pt x="0" y="96424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04" t="-75804" r="-1607" b="-57301"/>
            </a:stretch>
          </a:blipFill>
          <a:ln w="123825" cap="sq">
            <a:solidFill>
              <a:srgbClr val="8D2B1D"/>
            </a:solidFill>
            <a:prstDash val="solid"/>
            <a:miter/>
          </a:ln>
        </p:spPr>
      </p:sp>
      <p:sp>
        <p:nvSpPr>
          <p:cNvPr id="3" name="Freeform 3"/>
          <p:cNvSpPr/>
          <p:nvPr/>
        </p:nvSpPr>
        <p:spPr>
          <a:xfrm>
            <a:off x="12832531" y="5513972"/>
            <a:ext cx="4831681" cy="4392438"/>
          </a:xfrm>
          <a:custGeom>
            <a:avLst/>
            <a:gdLst/>
            <a:ahLst/>
            <a:cxnLst/>
            <a:rect l="l" t="t" r="r" b="b"/>
            <a:pathLst>
              <a:path w="4831681" h="4392438">
                <a:moveTo>
                  <a:pt x="0" y="0"/>
                </a:moveTo>
                <a:lnTo>
                  <a:pt x="4831681" y="0"/>
                </a:lnTo>
                <a:lnTo>
                  <a:pt x="4831681" y="4392438"/>
                </a:lnTo>
                <a:lnTo>
                  <a:pt x="0" y="439243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2733027" y="1321673"/>
            <a:ext cx="12821945" cy="41922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28"/>
              </a:lnSpc>
            </a:pPr>
            <a:r>
              <a:rPr lang="en-US" sz="5948">
                <a:solidFill>
                  <a:srgbClr val="8D2B1D"/>
                </a:solidFill>
                <a:latin typeface="Capriola"/>
              </a:rPr>
              <a:t>Thank you for attending our event today. </a:t>
            </a:r>
          </a:p>
          <a:p>
            <a:pPr algn="ctr">
              <a:lnSpc>
                <a:spcPts val="8328"/>
              </a:lnSpc>
            </a:pPr>
            <a:endParaRPr lang="en-US" sz="5948">
              <a:solidFill>
                <a:srgbClr val="8D2B1D"/>
              </a:solidFill>
              <a:latin typeface="Capriola"/>
            </a:endParaRPr>
          </a:p>
          <a:p>
            <a:pPr algn="ctr">
              <a:lnSpc>
                <a:spcPts val="8328"/>
              </a:lnSpc>
            </a:pPr>
            <a:r>
              <a:rPr lang="en-US" sz="5948">
                <a:solidFill>
                  <a:srgbClr val="8D2B1D"/>
                </a:solidFill>
                <a:latin typeface="Capriola"/>
              </a:rPr>
              <a:t>Join us for more!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89652" y="263985"/>
            <a:ext cx="15467529" cy="9642424"/>
          </a:xfrm>
          <a:custGeom>
            <a:avLst/>
            <a:gdLst/>
            <a:ahLst/>
            <a:cxnLst/>
            <a:rect l="l" t="t" r="r" b="b"/>
            <a:pathLst>
              <a:path w="15467529" h="9642424">
                <a:moveTo>
                  <a:pt x="0" y="0"/>
                </a:moveTo>
                <a:lnTo>
                  <a:pt x="15467530" y="0"/>
                </a:lnTo>
                <a:lnTo>
                  <a:pt x="15467530" y="9642425"/>
                </a:lnTo>
                <a:lnTo>
                  <a:pt x="0" y="96424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04" t="-75804" r="-1607" b="-57301"/>
            </a:stretch>
          </a:blipFill>
          <a:ln w="123825" cap="sq">
            <a:solidFill>
              <a:srgbClr val="8D2B1D"/>
            </a:solidFill>
            <a:prstDash val="solid"/>
            <a:miter/>
          </a:ln>
        </p:spPr>
      </p:sp>
      <p:sp>
        <p:nvSpPr>
          <p:cNvPr id="3" name="Freeform 3"/>
          <p:cNvSpPr/>
          <p:nvPr/>
        </p:nvSpPr>
        <p:spPr>
          <a:xfrm>
            <a:off x="12832531" y="5513972"/>
            <a:ext cx="4831681" cy="4392438"/>
          </a:xfrm>
          <a:custGeom>
            <a:avLst/>
            <a:gdLst/>
            <a:ahLst/>
            <a:cxnLst/>
            <a:rect l="l" t="t" r="r" b="b"/>
            <a:pathLst>
              <a:path w="4831681" h="4392438">
                <a:moveTo>
                  <a:pt x="0" y="0"/>
                </a:moveTo>
                <a:lnTo>
                  <a:pt x="4831681" y="0"/>
                </a:lnTo>
                <a:lnTo>
                  <a:pt x="4831681" y="4392438"/>
                </a:lnTo>
                <a:lnTo>
                  <a:pt x="0" y="439243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2733027" y="747091"/>
            <a:ext cx="12821945" cy="24346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08"/>
              </a:lnSpc>
            </a:pPr>
            <a:r>
              <a:rPr lang="en-US" sz="4648">
                <a:solidFill>
                  <a:srgbClr val="8D2B1D"/>
                </a:solidFill>
                <a:latin typeface="Capriola"/>
              </a:rPr>
              <a:t>For information about the work</a:t>
            </a:r>
          </a:p>
          <a:p>
            <a:pPr algn="ctr">
              <a:lnSpc>
                <a:spcPts val="6508"/>
              </a:lnSpc>
            </a:pPr>
            <a:r>
              <a:rPr lang="en-US" sz="4648">
                <a:solidFill>
                  <a:srgbClr val="8D2B1D"/>
                </a:solidFill>
                <a:latin typeface="Capriola"/>
              </a:rPr>
              <a:t>that PACG is doing, visit our website at www.pacgqc.org or use this QR code: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7940289" y="3323847"/>
            <a:ext cx="2407422" cy="2407422"/>
            <a:chOff x="0" y="0"/>
            <a:chExt cx="3209896" cy="320989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209896" cy="3209896"/>
            </a:xfrm>
            <a:custGeom>
              <a:avLst/>
              <a:gdLst/>
              <a:ahLst/>
              <a:cxnLst/>
              <a:rect l="l" t="t" r="r" b="b"/>
              <a:pathLst>
                <a:path w="3209896" h="3209896">
                  <a:moveTo>
                    <a:pt x="0" y="0"/>
                  </a:moveTo>
                  <a:lnTo>
                    <a:pt x="3209896" y="0"/>
                  </a:lnTo>
                  <a:lnTo>
                    <a:pt x="3209896" y="3209896"/>
                  </a:lnTo>
                  <a:lnTo>
                    <a:pt x="0" y="320989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1292297" y="1294178"/>
              <a:ext cx="625302" cy="621540"/>
            </a:xfrm>
            <a:custGeom>
              <a:avLst/>
              <a:gdLst/>
              <a:ahLst/>
              <a:cxnLst/>
              <a:rect l="l" t="t" r="r" b="b"/>
              <a:pathLst>
                <a:path w="625302" h="621540">
                  <a:moveTo>
                    <a:pt x="0" y="0"/>
                  </a:moveTo>
                  <a:lnTo>
                    <a:pt x="625302" y="0"/>
                  </a:lnTo>
                  <a:lnTo>
                    <a:pt x="625302" y="621540"/>
                  </a:lnTo>
                  <a:lnTo>
                    <a:pt x="0" y="6215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  <p:sp>
        <p:nvSpPr>
          <p:cNvPr id="8" name="TextBox 8"/>
          <p:cNvSpPr txBox="1"/>
          <p:nvPr/>
        </p:nvSpPr>
        <p:spPr>
          <a:xfrm>
            <a:off x="5528408" y="6110170"/>
            <a:ext cx="7231184" cy="7963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08"/>
              </a:lnSpc>
            </a:pPr>
            <a:r>
              <a:rPr lang="en-US" sz="4648">
                <a:solidFill>
                  <a:srgbClr val="8D2B1D"/>
                </a:solidFill>
                <a:latin typeface="Capriola"/>
              </a:rPr>
              <a:t>Donate to PACG here: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7935830" y="6906488"/>
            <a:ext cx="2411881" cy="2411881"/>
            <a:chOff x="0" y="0"/>
            <a:chExt cx="3215842" cy="321584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3215842" cy="3215842"/>
            </a:xfrm>
            <a:custGeom>
              <a:avLst/>
              <a:gdLst/>
              <a:ahLst/>
              <a:cxnLst/>
              <a:rect l="l" t="t" r="r" b="b"/>
              <a:pathLst>
                <a:path w="3215842" h="3215842">
                  <a:moveTo>
                    <a:pt x="0" y="0"/>
                  </a:moveTo>
                  <a:lnTo>
                    <a:pt x="3215842" y="0"/>
                  </a:lnTo>
                  <a:lnTo>
                    <a:pt x="3215842" y="3215842"/>
                  </a:lnTo>
                  <a:lnTo>
                    <a:pt x="0" y="321584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1266323" y="1268379"/>
              <a:ext cx="683195" cy="679084"/>
            </a:xfrm>
            <a:custGeom>
              <a:avLst/>
              <a:gdLst/>
              <a:ahLst/>
              <a:cxnLst/>
              <a:rect l="l" t="t" r="r" b="b"/>
              <a:pathLst>
                <a:path w="683195" h="679084">
                  <a:moveTo>
                    <a:pt x="0" y="0"/>
                  </a:moveTo>
                  <a:lnTo>
                    <a:pt x="683195" y="0"/>
                  </a:lnTo>
                  <a:lnTo>
                    <a:pt x="683195" y="679084"/>
                  </a:lnTo>
                  <a:lnTo>
                    <a:pt x="0" y="6790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166</Words>
  <Application>Microsoft Macintosh PowerPoint</Application>
  <PresentationFormat>Custom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 Bold</vt:lpstr>
      <vt:lpstr>Arial</vt:lpstr>
      <vt:lpstr>Capriola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PowerPoint Figge Presentation</dc:title>
  <cp:lastModifiedBy>Jeannie Price</cp:lastModifiedBy>
  <cp:revision>4</cp:revision>
  <dcterms:created xsi:type="dcterms:W3CDTF">2006-08-16T00:00:00Z</dcterms:created>
  <dcterms:modified xsi:type="dcterms:W3CDTF">2024-01-08T22:46:37Z</dcterms:modified>
  <dc:identifier>DAF5PA8nH-I</dc:identifier>
</cp:coreProperties>
</file>